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7"/>
  </p:notesMasterIdLst>
  <p:sldIdLst>
    <p:sldId id="263" r:id="rId2"/>
    <p:sldId id="261" r:id="rId3"/>
    <p:sldId id="265" r:id="rId4"/>
    <p:sldId id="264"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57"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260" r:id="rId45"/>
    <p:sldId id="305" r:id="rId4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1" d="100"/>
          <a:sy n="71" d="100"/>
        </p:scale>
        <p:origin x="-28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68601-F9BE-4D2A-8E92-8E0A5CD45F32}" type="datetimeFigureOut">
              <a:rPr lang="es-PE" smtClean="0"/>
              <a:pPr/>
              <a:t>03/08/2017</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73C42-2DFD-4D18-B744-BDA3373BECF8}"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a:t>
            </a:r>
            <a:r>
              <a:rPr lang="es-PE" baseline="0" dirty="0" smtClean="0"/>
              <a:t> gestión del clima es transversal, requiere acuerdos entre el gobierno, la academia, las empresas, la sociedad civil, y si bien contamos con estrategias, la generación de proyectos interinstitucionales es el mecanismo para la acción. Es una cuestión social que requiere </a:t>
            </a:r>
            <a:r>
              <a:rPr lang="es-PE" baseline="0" smtClean="0"/>
              <a:t>de Alta decisión </a:t>
            </a:r>
            <a:r>
              <a:rPr lang="es-PE" baseline="0" dirty="0" smtClean="0"/>
              <a:t>política científica tecnológica </a:t>
            </a:r>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a:t>
            </a:fld>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kern="1200" baseline="0" dirty="0" smtClean="0">
                <a:solidFill>
                  <a:schemeClr val="tx1"/>
                </a:solidFill>
                <a:latin typeface="+mn-lt"/>
                <a:ea typeface="+mn-ea"/>
                <a:cs typeface="+mn-cs"/>
              </a:rPr>
              <a:t>Los servicios eco-sistémicos constituyen patrimonio de la nación. Declarase de interés nacional la promoción de</a:t>
            </a:r>
          </a:p>
          <a:p>
            <a:r>
              <a:rPr lang="es-PE" sz="1200" kern="1200" baseline="0" dirty="0" smtClean="0">
                <a:solidFill>
                  <a:schemeClr val="tx1"/>
                </a:solidFill>
                <a:latin typeface="+mn-lt"/>
                <a:ea typeface="+mn-ea"/>
                <a:cs typeface="+mn-cs"/>
              </a:rPr>
              <a:t>la inversión pública y privada en la conservación, recuperación y uso sostenible de las fuentes de los servicios eco-sistémicos. </a:t>
            </a:r>
            <a:r>
              <a:rPr lang="es-PE" sz="1200" b="1" kern="1200" baseline="0" dirty="0" smtClean="0">
                <a:solidFill>
                  <a:schemeClr val="tx1"/>
                </a:solidFill>
                <a:latin typeface="+mn-lt"/>
                <a:ea typeface="+mn-ea"/>
                <a:cs typeface="+mn-cs"/>
              </a:rPr>
              <a:t>Financiamiento de la presente Ley </a:t>
            </a:r>
            <a:r>
              <a:rPr lang="es-PE" sz="1200" kern="1200" baseline="0" dirty="0" smtClean="0">
                <a:solidFill>
                  <a:schemeClr val="tx1"/>
                </a:solidFill>
                <a:latin typeface="+mn-lt"/>
                <a:ea typeface="+mn-ea"/>
                <a:cs typeface="+mn-cs"/>
              </a:rPr>
              <a:t>La aplicación de lo establecido en la presente Ley</a:t>
            </a:r>
          </a:p>
          <a:p>
            <a:r>
              <a:rPr lang="es-PE" sz="1200" kern="1200" baseline="0" dirty="0" smtClean="0">
                <a:solidFill>
                  <a:schemeClr val="tx1"/>
                </a:solidFill>
                <a:latin typeface="+mn-lt"/>
                <a:ea typeface="+mn-ea"/>
                <a:cs typeface="+mn-cs"/>
              </a:rPr>
              <a:t>se financia con cargo al presupuesto institucional de las entidades involucradas, según corresponda, sin demandar recursos adicionales al tesoro público. </a:t>
            </a:r>
            <a:r>
              <a:rPr lang="es-PE" sz="1200" b="1" kern="1200" baseline="0" dirty="0" smtClean="0">
                <a:solidFill>
                  <a:schemeClr val="tx1"/>
                </a:solidFill>
                <a:latin typeface="+mn-lt"/>
                <a:ea typeface="+mn-ea"/>
                <a:cs typeface="+mn-cs"/>
              </a:rPr>
              <a:t>Consulta previa</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11</a:t>
            </a:fld>
            <a:endParaRPr lang="es-P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Condice el discurso de rescate de saberes ancestrales, innovados y actualizados </a:t>
            </a:r>
            <a:r>
              <a:rPr lang="es-PE" baseline="0" dirty="0" smtClean="0"/>
              <a:t>facilitando un hito de identidad nacional (: SANA Salvemos APUS Nevados Andinos) para atender macro-problemas territoriales, riesgos, vulnerabilidades.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12</a:t>
            </a:fld>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Los</a:t>
            </a:r>
            <a:r>
              <a:rPr lang="es-PE" baseline="0" dirty="0" smtClean="0"/>
              <a:t> Andenes-</a:t>
            </a:r>
            <a:r>
              <a:rPr lang="es-PE" baseline="0" dirty="0" err="1" smtClean="0"/>
              <a:t>Patza</a:t>
            </a:r>
            <a:r>
              <a:rPr lang="es-PE" baseline="0" dirty="0" smtClean="0"/>
              <a:t> </a:t>
            </a:r>
            <a:r>
              <a:rPr lang="es-PE" baseline="0" dirty="0" err="1" smtClean="0"/>
              <a:t>Patza</a:t>
            </a:r>
            <a:r>
              <a:rPr lang="es-PE" baseline="0" dirty="0" smtClean="0"/>
              <a:t> son la suma de las tecnologías andinas, cochas, </a:t>
            </a:r>
            <a:r>
              <a:rPr lang="es-PE" baseline="0" dirty="0" err="1" smtClean="0"/>
              <a:t>amunas</a:t>
            </a:r>
            <a:r>
              <a:rPr lang="es-PE" baseline="0" dirty="0" smtClean="0"/>
              <a:t>, canales, agricultura biodiversa, control del clima, estabilización y ordenamiento de territorios de montaña, seguridad alimentaria, control de plagas, giran en torno a su implementación. Se utiliza materiales locales, movimiento planificado de tierras, Morrenas.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13</a:t>
            </a:fld>
            <a:endParaRPr lang="es-P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14</a:t>
            </a:fld>
            <a:endParaRPr lang="es-P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Genera trabajo profesional</a:t>
            </a:r>
            <a:r>
              <a:rPr lang="es-PE" baseline="0" dirty="0" smtClean="0"/>
              <a:t> de alta tecnología, abarata costos de implementación sin dependencia tecnológica, permite trabajo sinérgico entre instituciones e institutos de investigación, entre la política y la ciencia.</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15</a:t>
            </a:fld>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16</a:t>
            </a:fld>
            <a:endParaRPr lang="es-P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Maduración del SENAMHI,</a:t>
            </a:r>
            <a:r>
              <a:rPr lang="es-PE" baseline="0" dirty="0" smtClean="0"/>
              <a:t> salto cualitativo a la hidrología y meteorología moderna, con capacidad de alerta temprana regional. Genera trabajo y empleo, al generar modelos meteorológicos regionales </a:t>
            </a:r>
            <a:r>
              <a:rPr lang="es-PE" baseline="0" smtClean="0"/>
              <a:t>mas precisos, de </a:t>
            </a:r>
            <a:r>
              <a:rPr lang="es-PE" baseline="0" dirty="0" smtClean="0"/>
              <a:t>utilidad para el agro.</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17</a:t>
            </a:fld>
            <a:endParaRPr lang="es-P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Los</a:t>
            </a:r>
            <a:r>
              <a:rPr lang="es-PE" baseline="0" dirty="0" smtClean="0"/>
              <a:t> MCG modelos de circulación-clima global, son precisamente gruesos, no reflejan el detalle de MCR modelos de circulación-clima regional, que es donde se desarrollan las sociedades y donde se requiere la toma de decisiones apropiadas. La reducción de la escala, o afinamiento de modelos, puede partir de lo global, o desde la escala local.</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18</a:t>
            </a:fld>
            <a:endParaRPr lang="es-P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 reducción de escala puede partir del grueso mediante métodos de corrección de</a:t>
            </a:r>
            <a:r>
              <a:rPr lang="es-PE" baseline="0" dirty="0" smtClean="0"/>
              <a:t> error, o de un re-análisis de data, introducción de esta data empírica en modelos con tamaño de grilla menor (elemento mínimo de cálculo), en cualquiera el control de calidad se realiza mediante las observaciones en tiempo real, buscando el pronóstico perfecto</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19</a:t>
            </a:fld>
            <a:endParaRPr lang="es-P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Se ha añadido al gráfico original una flecha de retroalimentación del cambio glaciar sobre el cambio climático, esta es una variable actualmente minimizada en las negociaciones internacionales del clima,</a:t>
            </a:r>
            <a:r>
              <a:rPr lang="es-PE" baseline="0" dirty="0" smtClean="0"/>
              <a:t> que debe ser valuada en su real dimensión, adecuadamente incorporada en negociaciones bajo una métrica ecológica de energía. Ciertamente no es el único </a:t>
            </a:r>
            <a:r>
              <a:rPr lang="es-PE" baseline="0" dirty="0" err="1" smtClean="0"/>
              <a:t>feed</a:t>
            </a:r>
            <a:r>
              <a:rPr lang="es-PE" baseline="0" dirty="0" smtClean="0"/>
              <a:t> back desde el recuadro inferior hacia los superiores.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20</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To</a:t>
            </a:r>
            <a:r>
              <a:rPr lang="es-PE" baseline="0" dirty="0" smtClean="0"/>
              <a:t>do el mundo se preocupa pocos se ocupan; se invierte en estudios y modelos sin proponer soluciones, se siguen políticas foráneas, se proponen pocas acciones de remediación, demoras generan sobre costos, ahora requerimos soluciones concertadas internamente, para asegurar la salud de los ecosistema alto andinos.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a:t>
            </a:fld>
            <a:endParaRPr lang="es-P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Claramente las medias del IPCC</a:t>
            </a:r>
            <a:r>
              <a:rPr lang="es-PE" baseline="0" dirty="0" smtClean="0"/>
              <a:t> están sub-estimadas, con 410ppm CO2 actuales (2016) la media del planeta ya bordea 1.2°C </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21</a:t>
            </a:fld>
            <a:endParaRPr lang="es-P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22</a:t>
            </a:fld>
            <a:endParaRPr lang="es-P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A</a:t>
            </a:r>
            <a:r>
              <a:rPr lang="es-PE" baseline="0" dirty="0" smtClean="0"/>
              <a:t> las complejidades de la modelación físico matemática de la circulación de la atmósfera regional, añadamos al idioma, las variantes del tiempo sobre variantes del territorio.</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23</a:t>
            </a:fld>
            <a:endParaRPr lang="es-P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Los sitios en gris corresponden</a:t>
            </a:r>
            <a:r>
              <a:rPr lang="es-PE" baseline="0" dirty="0" smtClean="0"/>
              <a:t> a alta incidencia o zonas desertizadas, y la incidencia de estudios a aumento de la frecuencia.</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24</a:t>
            </a:fld>
            <a:endParaRPr lang="es-P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Complejidad de las interacciones:</a:t>
            </a:r>
            <a:r>
              <a:rPr lang="es-PE" baseline="0" dirty="0" smtClean="0"/>
              <a:t> </a:t>
            </a:r>
            <a:r>
              <a:rPr lang="es-PE" sz="1200" kern="1200" baseline="0" dirty="0" smtClean="0">
                <a:solidFill>
                  <a:schemeClr val="tx1"/>
                </a:solidFill>
                <a:latin typeface="+mn-lt"/>
                <a:ea typeface="+mn-ea"/>
                <a:cs typeface="+mn-cs"/>
              </a:rPr>
              <a:t>Australia, </a:t>
            </a:r>
            <a:r>
              <a:rPr lang="es-PE" sz="1200" kern="1200" baseline="0" dirty="0" err="1" smtClean="0">
                <a:solidFill>
                  <a:schemeClr val="tx1"/>
                </a:solidFill>
                <a:latin typeface="+mn-lt"/>
                <a:ea typeface="+mn-ea"/>
                <a:cs typeface="+mn-cs"/>
              </a:rPr>
              <a:t>after</a:t>
            </a:r>
            <a:r>
              <a:rPr lang="es-PE" sz="1200" kern="1200" baseline="0" dirty="0" smtClean="0">
                <a:solidFill>
                  <a:schemeClr val="tx1"/>
                </a:solidFill>
                <a:latin typeface="+mn-lt"/>
                <a:ea typeface="+mn-ea"/>
                <a:cs typeface="+mn-cs"/>
              </a:rPr>
              <a:t> </a:t>
            </a:r>
            <a:r>
              <a:rPr lang="es-PE" sz="1200" kern="1200" baseline="0" dirty="0" err="1" smtClean="0">
                <a:solidFill>
                  <a:schemeClr val="tx1"/>
                </a:solidFill>
                <a:latin typeface="+mn-lt"/>
                <a:ea typeface="+mn-ea"/>
                <a:cs typeface="+mn-cs"/>
              </a:rPr>
              <a:t>canopy</a:t>
            </a:r>
            <a:r>
              <a:rPr lang="es-PE"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collapse at the end of Austral summer in March 2011, associated with a late February 2011 extreme heat wave after the driest year and second warmest year on record in 2010 (see </a:t>
            </a:r>
            <a:r>
              <a:rPr lang="en-US" sz="1200" kern="1200" baseline="0" dirty="0" err="1" smtClean="0">
                <a:solidFill>
                  <a:schemeClr val="tx1"/>
                </a:solidFill>
                <a:latin typeface="+mn-lt"/>
                <a:ea typeface="+mn-ea"/>
                <a:cs typeface="+mn-cs"/>
              </a:rPr>
              <a:t>Matusick</a:t>
            </a:r>
            <a:r>
              <a:rPr lang="en-US" sz="1200" kern="1200" baseline="0" dirty="0" smtClean="0">
                <a:solidFill>
                  <a:schemeClr val="tx1"/>
                </a:solidFill>
                <a:latin typeface="+mn-lt"/>
                <a:ea typeface="+mn-ea"/>
                <a:cs typeface="+mn-cs"/>
              </a:rPr>
              <a:t> et al. 2013), March 5, </a:t>
            </a:r>
            <a:r>
              <a:rPr lang="es-PE" sz="1200" kern="1200" baseline="0" dirty="0" smtClean="0">
                <a:solidFill>
                  <a:schemeClr val="tx1"/>
                </a:solidFill>
                <a:latin typeface="+mn-lt"/>
                <a:ea typeface="+mn-ea"/>
                <a:cs typeface="+mn-cs"/>
              </a:rPr>
              <a:t>2012. </a:t>
            </a:r>
            <a:r>
              <a:rPr lang="es-PE" sz="1200" kern="1200" baseline="0" dirty="0" err="1" smtClean="0">
                <a:solidFill>
                  <a:schemeClr val="tx1"/>
                </a:solidFill>
                <a:latin typeface="+mn-lt"/>
                <a:ea typeface="+mn-ea"/>
                <a:cs typeface="+mn-cs"/>
              </a:rPr>
              <a:t>Photo</a:t>
            </a:r>
            <a:r>
              <a:rPr lang="es-PE" sz="1200" kern="1200" baseline="0" dirty="0" smtClean="0">
                <a:solidFill>
                  <a:schemeClr val="tx1"/>
                </a:solidFill>
                <a:latin typeface="+mn-lt"/>
                <a:ea typeface="+mn-ea"/>
                <a:cs typeface="+mn-cs"/>
              </a:rPr>
              <a:t>: Craig Allen. / California </a:t>
            </a:r>
            <a:r>
              <a:rPr lang="es-PE" sz="1200" kern="1200" baseline="0" dirty="0" err="1" smtClean="0">
                <a:solidFill>
                  <a:schemeClr val="tx1"/>
                </a:solidFill>
                <a:latin typeface="+mn-lt"/>
                <a:ea typeface="+mn-ea"/>
                <a:cs typeface="+mn-cs"/>
              </a:rPr>
              <a:t>Southern</a:t>
            </a:r>
            <a:r>
              <a:rPr lang="es-PE" sz="1200" kern="1200" baseline="0" dirty="0" smtClean="0">
                <a:solidFill>
                  <a:schemeClr val="tx1"/>
                </a:solidFill>
                <a:latin typeface="+mn-lt"/>
                <a:ea typeface="+mn-ea"/>
                <a:cs typeface="+mn-cs"/>
              </a:rPr>
              <a:t> Sierra Nevada, </a:t>
            </a:r>
            <a:r>
              <a:rPr lang="en-US" sz="1200" kern="1200" baseline="0" dirty="0" smtClean="0">
                <a:solidFill>
                  <a:schemeClr val="tx1"/>
                </a:solidFill>
                <a:latin typeface="+mn-lt"/>
                <a:ea typeface="+mn-ea"/>
                <a:cs typeface="+mn-cs"/>
              </a:rPr>
              <a:t>after four years of hotter drought, October 15, 2015. Photo: Craig Allen </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25</a:t>
            </a:fld>
            <a:endParaRPr lang="es-P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Resumen de Importantes</a:t>
            </a:r>
            <a:r>
              <a:rPr lang="es-PE" baseline="0" dirty="0" smtClean="0"/>
              <a:t> conceptos a ser socializados para transmitir el sentido de la urgencia y la prevención oportuna.</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26</a:t>
            </a:fld>
            <a:endParaRPr lang="es-P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 zonificación en</a:t>
            </a:r>
            <a:r>
              <a:rPr lang="es-PE" baseline="0" dirty="0" smtClean="0"/>
              <a:t> eco-tonos, marca el sistema de referencia zonal, para saber donde hablamos y de que especies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27</a:t>
            </a:fld>
            <a:endParaRPr lang="es-P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Objetivo que condice la mejora de</a:t>
            </a:r>
            <a:r>
              <a:rPr lang="es-PE" baseline="0" dirty="0" smtClean="0"/>
              <a:t> instrumentación atmosférica de alerta temprana, alianza científicas CAN y conocimiento de las cuencas atmosféricas andinas. Adquirir Experiencia </a:t>
            </a:r>
            <a:r>
              <a:rPr lang="es-PE" baseline="0" dirty="0" err="1" smtClean="0"/>
              <a:t>Know</a:t>
            </a:r>
            <a:r>
              <a:rPr lang="es-PE" baseline="0" dirty="0" smtClean="0"/>
              <a:t> </a:t>
            </a:r>
            <a:r>
              <a:rPr lang="es-PE" baseline="0" dirty="0" err="1" smtClean="0"/>
              <a:t>how</a:t>
            </a:r>
            <a:r>
              <a:rPr lang="es-PE" baseline="0" dirty="0" smtClean="0"/>
              <a:t> en técnicas de control de eventos atmosféricos extremos. Beneficios colaterales por acceso a material básico para biotecnologías.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28</a:t>
            </a:fld>
            <a:endParaRPr lang="es-P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b</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29</a:t>
            </a:fld>
            <a:endParaRPr lang="es-P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30</a:t>
            </a:fld>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b="0" kern="1200" dirty="0" smtClean="0">
                <a:solidFill>
                  <a:schemeClr val="tx1"/>
                </a:solidFill>
                <a:latin typeface="+mn-lt"/>
                <a:ea typeface="+mn-ea"/>
                <a:cs typeface="+mn-cs"/>
              </a:rPr>
              <a:t>…Distintos ensayos que nos demuestran que la interacción entre ciencia y política, si bien difícil de conseguir, es necesaria a la hora de modificar enfoques de política a nivel nacional, regional e internacional.” </a:t>
            </a:r>
            <a:r>
              <a:rPr lang="es-PE" sz="1200" b="0" kern="1200" dirty="0" err="1" smtClean="0">
                <a:solidFill>
                  <a:schemeClr val="tx1"/>
                </a:solidFill>
                <a:latin typeface="+mn-lt"/>
                <a:ea typeface="+mn-ea"/>
                <a:cs typeface="+mn-cs"/>
              </a:rPr>
              <a:t>Denise</a:t>
            </a:r>
            <a:r>
              <a:rPr lang="es-PE" sz="1200" b="0" kern="1200" dirty="0" smtClean="0">
                <a:solidFill>
                  <a:schemeClr val="tx1"/>
                </a:solidFill>
                <a:latin typeface="+mn-lt"/>
                <a:ea typeface="+mn-ea"/>
                <a:cs typeface="+mn-cs"/>
              </a:rPr>
              <a:t> </a:t>
            </a:r>
            <a:r>
              <a:rPr lang="es-PE" sz="1200" b="0" kern="1200" dirty="0" err="1" smtClean="0">
                <a:solidFill>
                  <a:schemeClr val="tx1"/>
                </a:solidFill>
                <a:latin typeface="+mn-lt"/>
                <a:ea typeface="+mn-ea"/>
                <a:cs typeface="+mn-cs"/>
              </a:rPr>
              <a:t>Gorfinkiel</a:t>
            </a:r>
            <a:r>
              <a:rPr lang="es-PE" sz="1200" b="0" kern="1200" dirty="0" smtClean="0">
                <a:solidFill>
                  <a:schemeClr val="tx1"/>
                </a:solidFill>
                <a:latin typeface="+mn-lt"/>
                <a:ea typeface="+mn-ea"/>
                <a:cs typeface="+mn-cs"/>
              </a:rPr>
              <a:t> / </a:t>
            </a:r>
            <a:r>
              <a:rPr lang="es-PE" sz="1200" kern="1200" dirty="0" smtClean="0">
                <a:solidFill>
                  <a:schemeClr val="tx1"/>
                </a:solidFill>
                <a:latin typeface="+mn-lt"/>
                <a:ea typeface="+mn-ea"/>
                <a:cs typeface="+mn-cs"/>
              </a:rPr>
              <a:t>La dificultad de responder al cambio climático tiene múltiples razones, entre ellas la inercia del comportamiento de individuos y organizaciones WB-2015</a:t>
            </a:r>
            <a:endParaRPr lang="es-PE" sz="1200" b="0" kern="1200" dirty="0" smtClean="0">
              <a:solidFill>
                <a:schemeClr val="tx1"/>
              </a:solidFill>
              <a:latin typeface="+mn-lt"/>
              <a:ea typeface="+mn-ea"/>
              <a:cs typeface="+mn-cs"/>
            </a:endParaRPr>
          </a:p>
          <a:p>
            <a:r>
              <a:rPr lang="es-PE" dirty="0" smtClean="0"/>
              <a:t>El Perú con la COP20</a:t>
            </a:r>
            <a:r>
              <a:rPr lang="es-PE" baseline="0" dirty="0" smtClean="0"/>
              <a:t> Asumió buscar el futuro </a:t>
            </a:r>
            <a:r>
              <a:rPr lang="es-PE" baseline="0" dirty="0" err="1" smtClean="0"/>
              <a:t>resiliente</a:t>
            </a:r>
            <a:r>
              <a:rPr lang="es-PE" baseline="0" dirty="0" smtClean="0"/>
              <a:t>, sin embargo al enfocarse en la mitigación de GEI en lugar de la adaptación, por falta de liderazgo, no siguió la ruta directa, si no por el contrario bajo un escalón; esperamos que luego de la tragedia desastrosa actual pueda enmendar el camino.</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a:t>
            </a:fld>
            <a:endParaRPr lang="es-P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El gráfico muestra que el forzamiento radiativo total del clima, el</a:t>
            </a:r>
            <a:r>
              <a:rPr lang="es-PE" baseline="0" dirty="0" smtClean="0"/>
              <a:t> </a:t>
            </a:r>
            <a:r>
              <a:rPr lang="es-PE" dirty="0" smtClean="0"/>
              <a:t>flujo</a:t>
            </a:r>
            <a:r>
              <a:rPr lang="es-PE" baseline="0" dirty="0" smtClean="0"/>
              <a:t> de</a:t>
            </a:r>
            <a:r>
              <a:rPr lang="es-PE" dirty="0" smtClean="0"/>
              <a:t> energía adicional sobre los ecosistemas terrestres, no sólo es originado por el CO2, Mono-tema</a:t>
            </a:r>
            <a:r>
              <a:rPr lang="es-PE" baseline="0" dirty="0" smtClean="0"/>
              <a:t> usado para generar Mercados, en favor de mantener empresas fósiles que pagan bonos por adicionalita, y oculta simples soluciones limpias, afectando el ambiente global. La Negociación se limita a la línea vertical que cierra los forzamientos= las emisiones el presente, siendo origen del calentamiento, el histórico acumulado de GEI. No tiene lógica, menos ética, fue y es un negocio-mercado ¿</a:t>
            </a:r>
            <a:r>
              <a:rPr lang="es-PE" baseline="0" dirty="0" smtClean="0">
                <a:solidFill>
                  <a:schemeClr val="bg2">
                    <a:lumMod val="75000"/>
                  </a:schemeClr>
                </a:solidFill>
              </a:rPr>
              <a:t>corrupto?-</a:t>
            </a:r>
            <a:r>
              <a:rPr lang="es-PE" baseline="0" dirty="0" smtClean="0"/>
              <a:t> legalizado en la ONU.</a:t>
            </a:r>
            <a:endParaRPr lang="es-PE" dirty="0"/>
          </a:p>
        </p:txBody>
      </p:sp>
      <p:sp>
        <p:nvSpPr>
          <p:cNvPr id="4" name="3 Marcador de número de diapositiva"/>
          <p:cNvSpPr>
            <a:spLocks noGrp="1"/>
          </p:cNvSpPr>
          <p:nvPr>
            <p:ph type="sldNum" sz="quarter" idx="10"/>
          </p:nvPr>
        </p:nvSpPr>
        <p:spPr/>
        <p:txBody>
          <a:bodyPr/>
          <a:lstStyle/>
          <a:p>
            <a:fld id="{DC63807B-35B7-430E-8DEC-9CAFAE42E1F7}" type="slidenum">
              <a:rPr lang="es-PE" smtClean="0"/>
              <a:pPr/>
              <a:t>32</a:t>
            </a:fld>
            <a:endParaRPr lang="es-P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2CF493F9-9CAA-41FC-966D-F392FE0A9D60}" type="slidenum">
              <a:rPr lang="es-PE" smtClean="0"/>
              <a:pPr/>
              <a:t>33</a:t>
            </a:fld>
            <a:endParaRPr lang="es-P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34</a:t>
            </a:fld>
            <a:endParaRPr lang="es-P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Facilita un diálogo</a:t>
            </a:r>
            <a:r>
              <a:rPr lang="es-PE" baseline="0" dirty="0" smtClean="0"/>
              <a:t> horizontal entre autoridades, población, entidades financieras, requerido para enfrentar la emergencia y evitar la interferencia peligrosa con el clima. Es un aporte del Perú a diálogos internacionales para : “El </a:t>
            </a:r>
            <a:r>
              <a:rPr lang="es-PE" u="sng" baseline="0" dirty="0" smtClean="0"/>
              <a:t>Balance Global </a:t>
            </a:r>
            <a:r>
              <a:rPr lang="es-PE" baseline="0" dirty="0" smtClean="0"/>
              <a:t>de la Energía Planetaria”. Cabe el ejemplo de 							</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35</a:t>
            </a:fld>
            <a:endParaRPr lang="es-P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36</a:t>
            </a:fld>
            <a:endParaRPr lang="es-P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37</a:t>
            </a:fld>
            <a:endParaRPr lang="es-P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No es costumbre en la sociedad peruana que los proyectos lleguen a la etapa de verificación, pues la naturaleza</a:t>
            </a:r>
            <a:r>
              <a:rPr lang="es-PE" baseline="0" dirty="0" smtClean="0"/>
              <a:t> puede borrarlo </a:t>
            </a:r>
            <a:r>
              <a:rPr lang="es-PE" dirty="0" smtClean="0"/>
              <a:t>de hoy para mañana, sin embargo para el cumplimiento de un amplio acuerdo ambiental resulta un conductor</a:t>
            </a:r>
            <a:r>
              <a:rPr lang="es-PE" baseline="0" dirty="0" smtClean="0"/>
              <a:t> importante, ya que permite la existencia de sistemas de </a:t>
            </a:r>
            <a:r>
              <a:rPr lang="es-PE" baseline="0" smtClean="0"/>
              <a:t>alerta temprana.</a:t>
            </a:r>
            <a:endParaRPr lang="es-PE" dirty="0"/>
          </a:p>
        </p:txBody>
      </p:sp>
      <p:sp>
        <p:nvSpPr>
          <p:cNvPr id="4" name="3 Marcador de número de diapositiva"/>
          <p:cNvSpPr>
            <a:spLocks noGrp="1"/>
          </p:cNvSpPr>
          <p:nvPr>
            <p:ph type="sldNum" sz="quarter" idx="10"/>
          </p:nvPr>
        </p:nvSpPr>
        <p:spPr/>
        <p:txBody>
          <a:bodyPr/>
          <a:lstStyle/>
          <a:p>
            <a:fld id="{2CF493F9-9CAA-41FC-966D-F392FE0A9D60}" type="slidenum">
              <a:rPr lang="es-PE" smtClean="0"/>
              <a:pPr/>
              <a:t>38</a:t>
            </a:fld>
            <a:endParaRPr lang="es-P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Rédito</a:t>
            </a:r>
            <a:r>
              <a:rPr lang="es-PE" baseline="0" dirty="0" smtClean="0"/>
              <a:t>s ambientales políticos, algunos componentes pueden ser asumidos por los cuerpos de ingeniería de las fuerzas armadas. (se puede ocupar reos comunes con beneficios penitenciarios) . Se Asegura fuentes de agua, requisito para el agro y la seguridad alimentaria,  para la generación hidroeléctrica y la salud de los ecosistemas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39</a:t>
            </a:fld>
            <a:endParaRPr lang="es-P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40</a:t>
            </a:fld>
            <a:endParaRPr lang="es-P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41</a:t>
            </a:fld>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CC proceso socio-físico de abuso de la energía fósil,…COP</a:t>
            </a:r>
            <a:r>
              <a:rPr lang="es-PE" baseline="0" dirty="0" smtClean="0"/>
              <a:t> </a:t>
            </a:r>
            <a:r>
              <a:rPr lang="es-PE" dirty="0" smtClean="0"/>
              <a:t>s:</a:t>
            </a:r>
            <a:r>
              <a:rPr lang="es-PE" baseline="0" dirty="0" smtClean="0"/>
              <a:t> el </a:t>
            </a:r>
            <a:r>
              <a:rPr lang="es-PE" dirty="0" smtClean="0"/>
              <a:t>Retroceso</a:t>
            </a:r>
            <a:r>
              <a:rPr lang="es-PE" baseline="0" dirty="0" smtClean="0"/>
              <a:t> </a:t>
            </a:r>
            <a:r>
              <a:rPr lang="es-PE" dirty="0" smtClean="0"/>
              <a:t>Glaciar es Mencionado, No es atendido</a:t>
            </a:r>
            <a:r>
              <a:rPr lang="es-PE" baseline="0" dirty="0" smtClean="0"/>
              <a:t>, proceso lento no da votos, da más réditos  atender emergencias súbitas. El forzamiento actual, o energía adicional retenida por el planeta por los gases invernadero es un equivalente superior a la energía liberada por 440,000 Bombas de Hiroshima al día.</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5</a:t>
            </a:fld>
            <a:endParaRPr lang="es-P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Hay una ENCC-Ministerial</a:t>
            </a:r>
            <a:r>
              <a:rPr lang="es-PE" baseline="0" dirty="0" smtClean="0"/>
              <a:t> pero no liderazgo promotor y concertante de parte del Gobierno [el ciudadano no participa, brecha de pobreza se mantiene, emisiones aumentan, existe dependencia tecnológica, el cambio climático se nos monto encima]  Urge pasar del discurso a: la acción ecológica de balance(sJ) de flujo negativo, concertado.</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42</a:t>
            </a:fld>
            <a:endParaRPr lang="es-P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43</a:t>
            </a:fld>
            <a:endParaRPr lang="es-P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Un control amistoso del</a:t>
            </a:r>
            <a:r>
              <a:rPr lang="es-PE" baseline="0" dirty="0" smtClean="0"/>
              <a:t> riesgo </a:t>
            </a:r>
            <a:r>
              <a:rPr lang="es-PE" dirty="0" smtClean="0"/>
              <a:t>reduce</a:t>
            </a:r>
            <a:r>
              <a:rPr lang="es-PE" baseline="0" dirty="0" smtClean="0"/>
              <a:t> errores fatales y promueve decisiones acertadas, en contextos sociales de la emergencia climática significa, reducir perdida de vidas y bienes, ahorros en reconstrucción.</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45</a:t>
            </a:fld>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a:t>
            </a:r>
            <a:r>
              <a:rPr lang="es-PE" baseline="0" dirty="0" smtClean="0"/>
              <a:t> perdida de </a:t>
            </a:r>
            <a:r>
              <a:rPr lang="es-PE" baseline="0" dirty="0" err="1" smtClean="0"/>
              <a:t>criósfera</a:t>
            </a:r>
            <a:r>
              <a:rPr lang="es-PE" baseline="0" dirty="0" smtClean="0"/>
              <a:t> andina, glaciares de montaña, va acompañada de desregulación del clima, pérdida de regulación hídrica y escases de recurso especialmente en época de estiaje y en poblaciones alto andinas. Perdida de biodiversidad por desaparición-cambios en los hábitat. Debemos tomar decisiones integrales de adaptación a la brevedad.</a:t>
            </a:r>
          </a:p>
          <a:p>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6</a:t>
            </a:fld>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Si racionalmente se decide restaura</a:t>
            </a:r>
            <a:r>
              <a:rPr lang="es-PE" baseline="0" dirty="0" smtClean="0"/>
              <a:t>r zonas degradadas, </a:t>
            </a:r>
            <a:r>
              <a:rPr lang="es-PE" dirty="0" smtClean="0"/>
              <a:t>El cuadro resume elementos a considerar</a:t>
            </a:r>
            <a:r>
              <a:rPr lang="es-PE" baseline="0" dirty="0" smtClean="0"/>
              <a:t>, por sus impactos socio económicos, que trae oportunidades y retos. Los objetivos de la restauración ofrecen beneficios aproximados, limitados por las condiciones reales ambientales. Una vez iniciado el proceso de restauración se cierra un circulo que se retroalimenta en el proceso</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7</a:t>
            </a:fld>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b</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8</a:t>
            </a:fld>
            <a:endParaRPr lang="es-P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a:t>
            </a:r>
            <a:r>
              <a:rPr lang="es-PE" baseline="0" dirty="0" smtClean="0"/>
              <a:t> restauración ecosistémica-holística de áreas glaciares, es un objetivo viable </a:t>
            </a:r>
            <a:r>
              <a:rPr lang="es-PE" baseline="0" dirty="0" smtClean="0">
                <a:sym typeface="Wingdings" pitchFamily="2" charset="2"/>
              </a:rPr>
              <a:t> Ampliamente</a:t>
            </a:r>
            <a:r>
              <a:rPr lang="es-PE" baseline="0" dirty="0" smtClean="0"/>
              <a:t> </a:t>
            </a:r>
            <a:r>
              <a:rPr lang="es-PE" baseline="0" dirty="0" smtClean="0">
                <a:sym typeface="Wingdings" pitchFamily="2" charset="2"/>
              </a:rPr>
              <a:t>Acordamos su Remediación Ambiental. El diagrama resume algunas de las acciones de adaptación necesarias. Los modelos presentados antes son una sobre-simplificación, donde se prioriza el uso del agua en base solamente a su valor económico, descontextualizado de otros requerimientos ambientales, cuales son las necesarias relaciones humanas, entre si y con los ecosistemas naturales.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9</a:t>
            </a:fld>
            <a:endParaRPr lang="es-P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Se ha consultado con la academia, gobiernos regionales y municipales, a</a:t>
            </a:r>
            <a:r>
              <a:rPr lang="es-PE" baseline="0" dirty="0" smtClean="0"/>
              <a:t> la población le parece bien pero no es su competencia promover, conformismo, se confía en los predicados extranjeros “no se puede hacer nada”; y si hay mucho por hacer.</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10</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42950" y="1676400"/>
            <a:ext cx="7772400" cy="2385219"/>
          </a:xfrm>
          <a:effectLst>
            <a:outerShdw blurRad="50800" dist="38100" dir="2700000" algn="tl" rotWithShape="0">
              <a:prstClr val="black">
                <a:alpha val="40000"/>
              </a:prstClr>
            </a:outerShdw>
          </a:effectLst>
        </p:spPr>
        <p:txBody>
          <a:bodyPr anchor="ctr">
            <a:normAutofit/>
          </a:bodyPr>
          <a:lstStyle>
            <a:lvl1pPr algn="ctr">
              <a:defRPr sz="4800" b="1">
                <a:solidFill>
                  <a:schemeClr val="bg1"/>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193800" y="4201319"/>
            <a:ext cx="6858000" cy="865981"/>
          </a:xfrm>
        </p:spPr>
        <p:txBody>
          <a:bodyPr/>
          <a:lstStyle>
            <a:lvl1pPr marL="0" indent="0" algn="ctr">
              <a:buNone/>
              <a:defRPr sz="2400" b="1">
                <a:solidFill>
                  <a:srgbClr val="FFFF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E6C287-17C5-4FA8-BEAB-3F193FB8CC16}" type="datetimeFigureOut">
              <a:rPr lang="es-PE" smtClean="0"/>
              <a:pPr/>
              <a:t>03/08/2017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11FF707-71C7-4869-987D-090D21DDBBCF}" type="slidenum">
              <a:rPr lang="es-PE" smtClean="0"/>
              <a:pPr/>
              <a:t>‹Nº›</a:t>
            </a:fld>
            <a:endParaRPr lang="es-PE"/>
          </a:p>
        </p:txBody>
      </p:sp>
    </p:spTree>
    <p:extLst>
      <p:ext uri="{BB962C8B-B14F-4D97-AF65-F5344CB8AC3E}">
        <p14:creationId xmlns="" xmlns:p14="http://schemas.microsoft.com/office/powerpoint/2010/main" val="1464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20674"/>
            <a:ext cx="7886700" cy="1325563"/>
          </a:xfrm>
        </p:spPr>
        <p:txBody>
          <a:bodyPr>
            <a:normAutofit/>
          </a:bodyPr>
          <a:lstStyle>
            <a:lvl1pPr>
              <a:defRPr sz="3600" b="1">
                <a:solidFill>
                  <a:srgbClr val="FFFF00"/>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628650" y="1825625"/>
            <a:ext cx="7886700" cy="3495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10"/>
          </p:nvPr>
        </p:nvSpPr>
        <p:spPr/>
        <p:txBody>
          <a:bodyPr/>
          <a:lstStyle/>
          <a:p>
            <a:fld id="{ADE6C287-17C5-4FA8-BEAB-3F193FB8CC16}" type="datetimeFigureOut">
              <a:rPr lang="es-PE" smtClean="0"/>
              <a:pPr/>
              <a:t>03/08/2017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11FF707-71C7-4869-987D-090D21DDBBCF}" type="slidenum">
              <a:rPr lang="es-PE" smtClean="0"/>
              <a:pPr/>
              <a:t>‹Nº›</a:t>
            </a:fld>
            <a:endParaRPr lang="es-PE"/>
          </a:p>
        </p:txBody>
      </p:sp>
    </p:spTree>
    <p:extLst>
      <p:ext uri="{BB962C8B-B14F-4D97-AF65-F5344CB8AC3E}">
        <p14:creationId xmlns="" xmlns:p14="http://schemas.microsoft.com/office/powerpoint/2010/main" val="78733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40"/>
            <a:ext cx="7886700" cy="2111376"/>
          </a:xfrm>
          <a:effectLst>
            <a:outerShdw blurRad="50800" dist="38100" dir="2700000" algn="tl" rotWithShape="0">
              <a:prstClr val="black">
                <a:alpha val="40000"/>
              </a:prstClr>
            </a:outerShdw>
          </a:effectLst>
        </p:spPr>
        <p:txBody>
          <a:bodyPr anchor="ct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3888" y="4030669"/>
            <a:ext cx="7886700" cy="1036631"/>
          </a:xfrm>
          <a:effectLst>
            <a:outerShdw blurRad="50800" dist="38100" dir="2700000" algn="tl" rotWithShape="0">
              <a:prstClr val="black">
                <a:alpha val="40000"/>
              </a:prstClr>
            </a:outerShdw>
          </a:effectLst>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Haga clic para modificar el estilo de texto del patrón</a:t>
            </a:r>
          </a:p>
        </p:txBody>
      </p:sp>
      <p:sp>
        <p:nvSpPr>
          <p:cNvPr id="4" name="Date Placeholder 3"/>
          <p:cNvSpPr>
            <a:spLocks noGrp="1"/>
          </p:cNvSpPr>
          <p:nvPr>
            <p:ph type="dt" sz="half" idx="10"/>
          </p:nvPr>
        </p:nvSpPr>
        <p:spPr/>
        <p:txBody>
          <a:bodyPr/>
          <a:lstStyle/>
          <a:p>
            <a:fld id="{ADE6C287-17C5-4FA8-BEAB-3F193FB8CC16}" type="datetimeFigureOut">
              <a:rPr lang="es-PE" smtClean="0"/>
              <a:pPr/>
              <a:t>03/08/2017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11FF707-71C7-4869-987D-090D21DDBBCF}" type="slidenum">
              <a:rPr lang="es-PE" smtClean="0"/>
              <a:pPr/>
              <a:t>‹Nº›</a:t>
            </a:fld>
            <a:endParaRPr lang="es-PE"/>
          </a:p>
        </p:txBody>
      </p:sp>
    </p:spTree>
    <p:extLst>
      <p:ext uri="{BB962C8B-B14F-4D97-AF65-F5344CB8AC3E}">
        <p14:creationId xmlns="" xmlns:p14="http://schemas.microsoft.com/office/powerpoint/2010/main" val="179364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a:solidFill>
                  <a:srgbClr val="FFFF00"/>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358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Content Placeholder 3"/>
          <p:cNvSpPr>
            <a:spLocks noGrp="1"/>
          </p:cNvSpPr>
          <p:nvPr>
            <p:ph sz="half" idx="2"/>
          </p:nvPr>
        </p:nvSpPr>
        <p:spPr>
          <a:xfrm>
            <a:off x="4629150" y="1825625"/>
            <a:ext cx="3886200" cy="358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DE6C287-17C5-4FA8-BEAB-3F193FB8CC16}" type="datetimeFigureOut">
              <a:rPr lang="es-PE" smtClean="0"/>
              <a:pPr/>
              <a:t>03/08/2017</a:t>
            </a:fld>
            <a:endParaRPr lang="es-PE" dirty="0"/>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11FF707-71C7-4869-987D-090D21DDBBCF}" type="slidenum">
              <a:rPr lang="es-PE" smtClean="0"/>
              <a:pPr/>
              <a:t>‹Nº›</a:t>
            </a:fld>
            <a:endParaRPr lang="es-PE"/>
          </a:p>
        </p:txBody>
      </p:sp>
    </p:spTree>
    <p:extLst>
      <p:ext uri="{BB962C8B-B14F-4D97-AF65-F5344CB8AC3E}">
        <p14:creationId xmlns="" xmlns:p14="http://schemas.microsoft.com/office/powerpoint/2010/main" val="207029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470026"/>
            <a:ext cx="7886700" cy="1325563"/>
          </a:xfrm>
          <a:effectLst>
            <a:outerShdw blurRad="50800" dist="38100" dir="2700000" algn="tl" rotWithShape="0">
              <a:prstClr val="black">
                <a:alpha val="40000"/>
              </a:prstClr>
            </a:outerShdw>
          </a:effectLst>
        </p:spPr>
        <p:txBody>
          <a:bodyPr>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DE6C287-17C5-4FA8-BEAB-3F193FB8CC16}" type="datetimeFigureOut">
              <a:rPr lang="es-PE" smtClean="0"/>
              <a:pPr/>
              <a:t>03/08/2017</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11FF707-71C7-4869-987D-090D21DDBBCF}" type="slidenum">
              <a:rPr lang="es-PE" smtClean="0"/>
              <a:pPr/>
              <a:t>‹Nº›</a:t>
            </a:fld>
            <a:endParaRPr lang="es-PE"/>
          </a:p>
        </p:txBody>
      </p:sp>
    </p:spTree>
    <p:extLst>
      <p:ext uri="{BB962C8B-B14F-4D97-AF65-F5344CB8AC3E}">
        <p14:creationId xmlns="" xmlns:p14="http://schemas.microsoft.com/office/powerpoint/2010/main" val="337036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6C287-17C5-4FA8-BEAB-3F193FB8CC16}" type="datetimeFigureOut">
              <a:rPr lang="es-PE" smtClean="0"/>
              <a:pPr/>
              <a:t>03/08/2017</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11FF707-71C7-4869-987D-090D21DDBBCF}" type="slidenum">
              <a:rPr lang="es-PE" smtClean="0"/>
              <a:pPr/>
              <a:t>‹Nº›</a:t>
            </a:fld>
            <a:endParaRPr lang="es-PE"/>
          </a:p>
        </p:txBody>
      </p:sp>
    </p:spTree>
    <p:extLst>
      <p:ext uri="{BB962C8B-B14F-4D97-AF65-F5344CB8AC3E}">
        <p14:creationId xmlns="" xmlns:p14="http://schemas.microsoft.com/office/powerpoint/2010/main" val="67765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lvl1pPr>
              <a:defRPr sz="3600" b="1">
                <a:solidFill>
                  <a:schemeClr val="accent1">
                    <a:lumMod val="50000"/>
                  </a:schemeClr>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PE" dirty="0"/>
          </a:p>
        </p:txBody>
      </p:sp>
      <p:sp>
        <p:nvSpPr>
          <p:cNvPr id="3" name="Marcador de fecha 2"/>
          <p:cNvSpPr>
            <a:spLocks noGrp="1"/>
          </p:cNvSpPr>
          <p:nvPr>
            <p:ph type="dt" sz="half" idx="10"/>
          </p:nvPr>
        </p:nvSpPr>
        <p:spPr/>
        <p:txBody>
          <a:bodyPr/>
          <a:lstStyle/>
          <a:p>
            <a:fld id="{ADE6C287-17C5-4FA8-BEAB-3F193FB8CC16}" type="datetimeFigureOut">
              <a:rPr lang="es-PE" smtClean="0"/>
              <a:pPr/>
              <a:t>03/08/2017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911FF707-71C7-4869-987D-090D21DDBBCF}" type="slidenum">
              <a:rPr lang="es-PE" smtClean="0"/>
              <a:pPr/>
              <a:t>‹Nº›</a:t>
            </a:fld>
            <a:endParaRPr lang="es-PE"/>
          </a:p>
        </p:txBody>
      </p:sp>
      <p:sp>
        <p:nvSpPr>
          <p:cNvPr id="6" name="Content Placeholder 2"/>
          <p:cNvSpPr>
            <a:spLocks noGrp="1"/>
          </p:cNvSpPr>
          <p:nvPr>
            <p:ph idx="1"/>
          </p:nvPr>
        </p:nvSpPr>
        <p:spPr>
          <a:xfrm>
            <a:off x="628650" y="1825625"/>
            <a:ext cx="7886700" cy="34956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extLst>
      <p:ext uri="{BB962C8B-B14F-4D97-AF65-F5344CB8AC3E}">
        <p14:creationId xmlns="" xmlns:p14="http://schemas.microsoft.com/office/powerpoint/2010/main" val="3940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933450" y="1470831"/>
            <a:ext cx="7886700" cy="1325563"/>
          </a:xfrm>
          <a:effectLst>
            <a:outerShdw blurRad="50800" dist="38100" dir="2700000" algn="tl" rotWithShape="0">
              <a:prstClr val="black">
                <a:alpha val="40000"/>
              </a:prstClr>
            </a:outerShdw>
          </a:effectLst>
        </p:spPr>
        <p:txBody>
          <a:bodyPr>
            <a:normAutofit/>
          </a:bodyPr>
          <a:lstStyle>
            <a:lvl1pPr algn="ctr">
              <a:defRPr sz="3600" b="1">
                <a:solidFill>
                  <a:srgbClr val="FFC000"/>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PE" dirty="0"/>
          </a:p>
        </p:txBody>
      </p:sp>
      <p:sp>
        <p:nvSpPr>
          <p:cNvPr id="3" name="Marcador de fecha 2"/>
          <p:cNvSpPr>
            <a:spLocks noGrp="1"/>
          </p:cNvSpPr>
          <p:nvPr>
            <p:ph type="dt" sz="half" idx="10"/>
          </p:nvPr>
        </p:nvSpPr>
        <p:spPr/>
        <p:txBody>
          <a:bodyPr/>
          <a:lstStyle/>
          <a:p>
            <a:fld id="{ADE6C287-17C5-4FA8-BEAB-3F193FB8CC16}" type="datetimeFigureOut">
              <a:rPr lang="es-PE" smtClean="0"/>
              <a:pPr/>
              <a:t>03/08/2017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911FF707-71C7-4869-987D-090D21DDBBCF}" type="slidenum">
              <a:rPr lang="es-PE" smtClean="0"/>
              <a:pPr/>
              <a:t>‹Nº›</a:t>
            </a:fld>
            <a:endParaRPr lang="es-PE"/>
          </a:p>
        </p:txBody>
      </p:sp>
      <p:sp>
        <p:nvSpPr>
          <p:cNvPr id="7" name="Text Placeholder 2"/>
          <p:cNvSpPr>
            <a:spLocks noGrp="1"/>
          </p:cNvSpPr>
          <p:nvPr>
            <p:ph type="body" idx="1"/>
          </p:nvPr>
        </p:nvSpPr>
        <p:spPr>
          <a:xfrm>
            <a:off x="933450" y="3195648"/>
            <a:ext cx="7886700" cy="1036631"/>
          </a:xfrm>
          <a:effectLst>
            <a:outerShdw blurRad="50800" dist="38100" dir="2700000" algn="tl" rotWithShape="0">
              <a:prstClr val="black">
                <a:alpha val="40000"/>
              </a:prstClr>
            </a:outerShdw>
          </a:effectLst>
        </p:spPr>
        <p:txBody>
          <a:bodyPr/>
          <a:lstStyle>
            <a:lvl1pPr marL="0" indent="0" algn="ctr">
              <a:buNone/>
              <a:defRPr sz="2400" b="1">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Haga clic para modificar el estilo de texto del patrón</a:t>
            </a:r>
          </a:p>
        </p:txBody>
      </p:sp>
    </p:spTree>
    <p:extLst>
      <p:ext uri="{BB962C8B-B14F-4D97-AF65-F5344CB8AC3E}">
        <p14:creationId xmlns="" xmlns:p14="http://schemas.microsoft.com/office/powerpoint/2010/main" val="53529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6C287-17C5-4FA8-BEAB-3F193FB8CC16}" type="datetimeFigureOut">
              <a:rPr lang="es-PE" smtClean="0"/>
              <a:pPr/>
              <a:t>03/08/2017</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FF707-71C7-4869-987D-090D21DDBBCF}" type="slidenum">
              <a:rPr lang="es-PE" smtClean="0"/>
              <a:pPr/>
              <a:t>‹Nº›</a:t>
            </a:fld>
            <a:endParaRPr lang="es-PE"/>
          </a:p>
        </p:txBody>
      </p:sp>
      <p:pic>
        <p:nvPicPr>
          <p:cNvPr id="7" name="Imagen 6"/>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05804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ana.org.p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google.com.pe/search?q=snow+pack+augment&amp;ie=utf-8&amp;oe=utf-8&amp;rls=org.mozilla:es-ES:official&amp;client=firefox-a&amp;gws_rd=cr&amp;ei=zBJSUuvrN6654APirIGIAQ"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qoylluritty.org/wp-content/uploads/2014/05/sanaaaa1.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RAVH@HVRCD.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1749" y="2513137"/>
            <a:ext cx="8458200" cy="1470025"/>
          </a:xfrm>
        </p:spPr>
        <p:txBody>
          <a:bodyPr>
            <a:normAutofit fontScale="90000"/>
          </a:bodyPr>
          <a:lstStyle/>
          <a:p>
            <a:r>
              <a:rPr lang="es-PE" dirty="0" smtClean="0"/>
              <a:t>SANA estrategia participativa para mitigar el retraimiento glaciar andino</a:t>
            </a:r>
            <a:endParaRPr lang="es-PE" dirty="0"/>
          </a:p>
        </p:txBody>
      </p:sp>
      <p:sp>
        <p:nvSpPr>
          <p:cNvPr id="3" name="2 Subtítulo"/>
          <p:cNvSpPr>
            <a:spLocks noGrp="1"/>
          </p:cNvSpPr>
          <p:nvPr>
            <p:ph type="subTitle" idx="1"/>
          </p:nvPr>
        </p:nvSpPr>
        <p:spPr>
          <a:xfrm>
            <a:off x="2200656" y="5923808"/>
            <a:ext cx="4953000" cy="489184"/>
          </a:xfrm>
        </p:spPr>
        <p:txBody>
          <a:bodyPr>
            <a:normAutofit/>
          </a:bodyPr>
          <a:lstStyle/>
          <a:p>
            <a:r>
              <a:rPr lang="es-PE" dirty="0" smtClean="0">
                <a:solidFill>
                  <a:srgbClr val="FF0000"/>
                </a:solidFill>
                <a:hlinkClick r:id="rId3"/>
              </a:rPr>
              <a:t>Sana.org.pe</a:t>
            </a:r>
            <a:endParaRPr lang="es-PE"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229600" cy="1066800"/>
          </a:xfrm>
        </p:spPr>
        <p:txBody>
          <a:bodyPr>
            <a:normAutofit fontScale="90000"/>
          </a:bodyPr>
          <a:lstStyle/>
          <a:p>
            <a:r>
              <a:rPr lang="es-PE" dirty="0" smtClean="0"/>
              <a:t>SANA Programa Participativo para la  Mitigación Glaciar Andina: requiere</a:t>
            </a:r>
            <a:endParaRPr lang="es-PE" dirty="0"/>
          </a:p>
        </p:txBody>
      </p:sp>
      <p:sp>
        <p:nvSpPr>
          <p:cNvPr id="3" name="2 Marcador de contenido"/>
          <p:cNvSpPr>
            <a:spLocks noGrp="1"/>
          </p:cNvSpPr>
          <p:nvPr>
            <p:ph idx="1"/>
          </p:nvPr>
        </p:nvSpPr>
        <p:spPr>
          <a:xfrm>
            <a:off x="0" y="1597928"/>
            <a:ext cx="9144000" cy="5000636"/>
          </a:xfrm>
        </p:spPr>
        <p:txBody>
          <a:bodyPr>
            <a:normAutofit fontScale="85000" lnSpcReduction="20000"/>
          </a:bodyPr>
          <a:lstStyle/>
          <a:p>
            <a:endParaRPr lang="es-PE" dirty="0" smtClean="0"/>
          </a:p>
          <a:p>
            <a:r>
              <a:rPr lang="es-PE" b="1" u="sng" dirty="0" smtClean="0">
                <a:solidFill>
                  <a:srgbClr val="FFC000"/>
                </a:solidFill>
              </a:rPr>
              <a:t>AAA  Amplios  Acuerdos  Ambientales  Peruanos-Inter-cuencas- e Inter-Nacionales</a:t>
            </a:r>
            <a:r>
              <a:rPr lang="es-PE" dirty="0" smtClean="0">
                <a:solidFill>
                  <a:srgbClr val="FFC000"/>
                </a:solidFill>
              </a:rPr>
              <a:t>   </a:t>
            </a:r>
            <a:r>
              <a:rPr lang="es-PE" dirty="0" smtClean="0"/>
              <a:t>para Frenar pérdidas de Masa Glaciar Tropical en Montañas Andinas y  Asegurar el Agua  de poblaciones y territorios,  aumentando la resiliencia social mediante Prácticas Públicas.</a:t>
            </a:r>
          </a:p>
          <a:p>
            <a:pPr>
              <a:buNone/>
            </a:pPr>
            <a:endParaRPr lang="es-PE" dirty="0" smtClean="0"/>
          </a:p>
          <a:p>
            <a:pPr algn="r"/>
            <a:r>
              <a:rPr lang="es-PE" dirty="0" smtClean="0"/>
              <a:t>A. Construir Andenes – PataPata - Humedales,  Alrededor de Glaciares</a:t>
            </a:r>
          </a:p>
          <a:p>
            <a:pPr algn="r"/>
            <a:r>
              <a:rPr lang="es-PE" dirty="0" smtClean="0"/>
              <a:t>B.  Implementar -  Instrumentación -  Atmosférica     - Andina</a:t>
            </a:r>
          </a:p>
          <a:p>
            <a:pPr algn="r"/>
            <a:r>
              <a:rPr lang="es-PE" dirty="0" smtClean="0"/>
              <a:t>C.  Modelar la circulación atmosférica  y el clima regional </a:t>
            </a:r>
          </a:p>
          <a:p>
            <a:pPr algn="r"/>
            <a:r>
              <a:rPr lang="es-PE" dirty="0" smtClean="0"/>
              <a:t>D.  Operar nubes glaciares 	e Inducir precipitación de Nieve</a:t>
            </a:r>
          </a:p>
          <a:p>
            <a:pPr algn="r"/>
            <a:r>
              <a:rPr lang="es-PE" dirty="0" smtClean="0"/>
              <a:t>E. Métrica de Energía Local, Limpia. Renovable, Natural,  del auto consumo o Principio de Mínima Acción Natural =&gt; </a:t>
            </a:r>
          </a:p>
          <a:p>
            <a:pPr algn="r"/>
            <a:r>
              <a:rPr lang="es-PE" dirty="0" smtClean="0"/>
              <a:t>F. Financiamiento al ciudadano  por trabajos  de remediación ambiental 	e Intercambios ecológicos </a:t>
            </a:r>
          </a:p>
          <a:p>
            <a:endParaRPr lang="es-PE" dirty="0" smtClean="0"/>
          </a:p>
          <a:p>
            <a:pPr>
              <a:buNone/>
            </a:pPr>
            <a:endParaRPr lang="es-PE" dirty="0" smtClean="0"/>
          </a:p>
          <a:p>
            <a:endParaRPr lang="es-PE"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Beneficios: Servicios Eco-sistémicos conservados al adoptar la estrategia  </a:t>
            </a:r>
            <a:endParaRPr lang="es-PE" dirty="0"/>
          </a:p>
        </p:txBody>
      </p:sp>
      <p:sp>
        <p:nvSpPr>
          <p:cNvPr id="3" name="2 Marcador de contenido"/>
          <p:cNvSpPr>
            <a:spLocks noGrp="1"/>
          </p:cNvSpPr>
          <p:nvPr>
            <p:ph idx="1"/>
          </p:nvPr>
        </p:nvSpPr>
        <p:spPr/>
        <p:txBody>
          <a:bodyPr>
            <a:normAutofit fontScale="85000" lnSpcReduction="20000"/>
          </a:bodyPr>
          <a:lstStyle/>
          <a:p>
            <a:pPr marL="365760" lvl="1" indent="-256032" algn="ctr">
              <a:buClr>
                <a:schemeClr val="accent3"/>
              </a:buClr>
              <a:buFont typeface="Georgia"/>
              <a:buChar char="•"/>
            </a:pPr>
            <a:r>
              <a:rPr lang="es-PE" b="1" dirty="0" smtClean="0">
                <a:solidFill>
                  <a:srgbClr val="FFC000"/>
                </a:solidFill>
              </a:rPr>
              <a:t>Según Art.6.1 reglamento Ley 30215 RSE</a:t>
            </a:r>
          </a:p>
          <a:p>
            <a:endParaRPr lang="es-PE" dirty="0" smtClean="0"/>
          </a:p>
          <a:p>
            <a:r>
              <a:rPr lang="es-PE" dirty="0" smtClean="0"/>
              <a:t>a) Regulación hídrica.</a:t>
            </a:r>
          </a:p>
          <a:p>
            <a:r>
              <a:rPr lang="es-PE" dirty="0" smtClean="0"/>
              <a:t>c) </a:t>
            </a:r>
            <a:r>
              <a:rPr lang="es-PE" dirty="0" smtClean="0">
                <a:solidFill>
                  <a:srgbClr val="002060"/>
                </a:solidFill>
              </a:rPr>
              <a:t>)</a:t>
            </a:r>
            <a:r>
              <a:rPr lang="es-PE" dirty="0" smtClean="0"/>
              <a:t>Reducción de GEI </a:t>
            </a:r>
            <a:r>
              <a:rPr lang="es-PE" dirty="0" smtClean="0">
                <a:solidFill>
                  <a:srgbClr val="FFC000"/>
                </a:solidFill>
              </a:rPr>
              <a:t>Reducir Acciones+</a:t>
            </a:r>
          </a:p>
          <a:p>
            <a:r>
              <a:rPr lang="es-PE" dirty="0" smtClean="0"/>
              <a:t>d) Belleza paisajística.</a:t>
            </a:r>
          </a:p>
          <a:p>
            <a:r>
              <a:rPr lang="es-PE" dirty="0" smtClean="0"/>
              <a:t>e) Control de la erosión de suelos.</a:t>
            </a:r>
          </a:p>
          <a:p>
            <a:r>
              <a:rPr lang="es-PE" dirty="0" smtClean="0"/>
              <a:t>h) Regulación del clima.</a:t>
            </a:r>
          </a:p>
          <a:p>
            <a:r>
              <a:rPr lang="es-PE" dirty="0" smtClean="0"/>
              <a:t>j)  Regulación de riesgos naturales.</a:t>
            </a:r>
          </a:p>
          <a:p>
            <a:r>
              <a:rPr lang="es-PE" dirty="0" smtClean="0"/>
              <a:t>k) Recreación y ecoturismo.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16024"/>
            <a:ext cx="8572528" cy="1066800"/>
          </a:xfrm>
        </p:spPr>
        <p:txBody>
          <a:bodyPr>
            <a:normAutofit fontScale="90000"/>
          </a:bodyPr>
          <a:lstStyle/>
          <a:p>
            <a:pPr algn="ctr"/>
            <a:r>
              <a:rPr lang="es-PE" dirty="0" smtClean="0"/>
              <a:t>A. Andenes como Estrategia Adaptación </a:t>
            </a:r>
            <a:r>
              <a:rPr lang="es-PE" sz="3100" dirty="0" smtClean="0">
                <a:solidFill>
                  <a:schemeClr val="accent6">
                    <a:lumMod val="60000"/>
                    <a:lumOff val="40000"/>
                  </a:schemeClr>
                </a:solidFill>
              </a:rPr>
              <a:t>Facilita  MVCS/ MINAGRI/ MINCETUR/ Transporte </a:t>
            </a:r>
            <a:endParaRPr lang="es-PE" sz="3100" dirty="0">
              <a:solidFill>
                <a:schemeClr val="accent6">
                  <a:lumMod val="60000"/>
                  <a:lumOff val="40000"/>
                </a:schemeClr>
              </a:solidFill>
            </a:endParaRPr>
          </a:p>
        </p:txBody>
      </p:sp>
      <p:sp>
        <p:nvSpPr>
          <p:cNvPr id="3" name="2 Marcador de contenido"/>
          <p:cNvSpPr>
            <a:spLocks noGrp="1"/>
          </p:cNvSpPr>
          <p:nvPr>
            <p:ph idx="1"/>
          </p:nvPr>
        </p:nvSpPr>
        <p:spPr>
          <a:xfrm>
            <a:off x="0" y="1741382"/>
            <a:ext cx="9144000" cy="5143512"/>
          </a:xfrm>
        </p:spPr>
        <p:txBody>
          <a:bodyPr>
            <a:normAutofit lnSpcReduction="10000"/>
          </a:bodyPr>
          <a:lstStyle/>
          <a:p>
            <a:r>
              <a:rPr lang="es-PE" dirty="0" smtClean="0"/>
              <a:t>Nuevas áreas productivas ordenadas, seguridad alimentaria e hídrica(APG) : Producción Biodiversa</a:t>
            </a:r>
          </a:p>
          <a:p>
            <a:r>
              <a:rPr lang="es-PE" dirty="0" smtClean="0"/>
              <a:t>Control de geodinámicas, Aluviones, Avalanchas, </a:t>
            </a:r>
            <a:r>
              <a:rPr lang="es-PE" dirty="0" smtClean="0">
                <a:solidFill>
                  <a:srgbClr val="FF0000"/>
                </a:solidFill>
              </a:rPr>
              <a:t>Huaycos</a:t>
            </a:r>
          </a:p>
          <a:p>
            <a:r>
              <a:rPr lang="es-PE" dirty="0" smtClean="0"/>
              <a:t>Disposición  de Residuos Orgánicos Municipales</a:t>
            </a:r>
          </a:p>
          <a:p>
            <a:r>
              <a:rPr lang="es-PE" dirty="0" smtClean="0"/>
              <a:t>Participación del ciudadano al segregar en origen.</a:t>
            </a:r>
          </a:p>
          <a:p>
            <a:r>
              <a:rPr lang="es-PE" dirty="0" smtClean="0"/>
              <a:t>Planificación e implementación de andenes como un instrumento de ordenamiento territorial x PPPP,   genera trabajo voluntario de remediación ambiental,  y certificados por la Academia y el Gobierno en pleno.</a:t>
            </a:r>
          </a:p>
          <a:p>
            <a:pPr algn="r"/>
            <a:r>
              <a:rPr lang="es-PE" dirty="0" smtClean="0">
                <a:solidFill>
                  <a:srgbClr val="FFFF00"/>
                </a:solidFill>
              </a:rPr>
              <a:t>“</a:t>
            </a:r>
            <a:r>
              <a:rPr lang="es-PE" dirty="0" err="1" smtClean="0">
                <a:solidFill>
                  <a:srgbClr val="FFFF00"/>
                </a:solidFill>
              </a:rPr>
              <a:t>Qhapaq</a:t>
            </a:r>
            <a:r>
              <a:rPr lang="es-PE" dirty="0" smtClean="0">
                <a:solidFill>
                  <a:srgbClr val="FFFF00"/>
                </a:solidFill>
              </a:rPr>
              <a:t> Ñan Patrimonio Cultural de la Humanidad, conecta centros de producción con poblaciones, PataPata”.</a:t>
            </a:r>
          </a:p>
          <a:p>
            <a:r>
              <a:rPr lang="es-PE" dirty="0" smtClean="0">
                <a:solidFill>
                  <a:srgbClr val="FF0000"/>
                </a:solidFill>
              </a:rPr>
              <a:t>Trabajo de reparación obligatorio para reos por corrupción</a:t>
            </a:r>
          </a:p>
          <a:p>
            <a:endParaRPr lang="es-PE" dirty="0" smtClean="0"/>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6752741" y="5143512"/>
            <a:ext cx="2391259" cy="171448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0" y="5418822"/>
            <a:ext cx="1928794" cy="1439177"/>
          </a:xfrm>
          <a:prstGeom prst="rect">
            <a:avLst/>
          </a:prstGeom>
          <a:noFill/>
          <a:ln w="9525">
            <a:noFill/>
            <a:miter lim="800000"/>
            <a:headEnd/>
            <a:tailEnd/>
          </a:ln>
          <a:effectLst/>
        </p:spPr>
      </p:pic>
      <p:pic>
        <p:nvPicPr>
          <p:cNvPr id="4" name="3 Imagen" descr="anden.jpg"/>
          <p:cNvPicPr>
            <a:picLocks noChangeAspect="1"/>
          </p:cNvPicPr>
          <p:nvPr/>
        </p:nvPicPr>
        <p:blipFill>
          <a:blip r:embed="rId5"/>
          <a:stretch>
            <a:fillRect/>
          </a:stretch>
        </p:blipFill>
        <p:spPr>
          <a:xfrm>
            <a:off x="1000100" y="0"/>
            <a:ext cx="7248525" cy="5448300"/>
          </a:xfrm>
          <a:prstGeom prst="rect">
            <a:avLst/>
          </a:prstGeom>
        </p:spPr>
      </p:pic>
      <p:sp>
        <p:nvSpPr>
          <p:cNvPr id="5" name="4 Título"/>
          <p:cNvSpPr>
            <a:spLocks noGrp="1"/>
          </p:cNvSpPr>
          <p:nvPr>
            <p:ph type="title"/>
          </p:nvPr>
        </p:nvSpPr>
        <p:spPr>
          <a:xfrm>
            <a:off x="571472" y="5500702"/>
            <a:ext cx="8229600" cy="1285884"/>
          </a:xfrm>
        </p:spPr>
        <p:txBody>
          <a:bodyPr/>
          <a:lstStyle/>
          <a:p>
            <a:r>
              <a:rPr lang="es-PE" dirty="0" smtClean="0">
                <a:solidFill>
                  <a:schemeClr val="bg1"/>
                </a:solidFill>
              </a:rPr>
              <a:t>Andenes</a:t>
            </a:r>
            <a:r>
              <a:rPr lang="es-PE" dirty="0" smtClean="0">
                <a:solidFill>
                  <a:schemeClr val="accent5">
                    <a:lumMod val="75000"/>
                  </a:schemeClr>
                </a:solidFill>
              </a:rPr>
              <a:t>, </a:t>
            </a:r>
            <a:r>
              <a:rPr lang="es-PE" dirty="0" smtClean="0">
                <a:solidFill>
                  <a:srgbClr val="00B050"/>
                </a:solidFill>
              </a:rPr>
              <a:t>Pata </a:t>
            </a:r>
            <a:r>
              <a:rPr lang="es-PE" dirty="0" err="1" smtClean="0">
                <a:solidFill>
                  <a:srgbClr val="00B050"/>
                </a:solidFill>
              </a:rPr>
              <a:t>Pata</a:t>
            </a:r>
            <a:r>
              <a:rPr lang="es-PE" dirty="0" smtClean="0">
                <a:solidFill>
                  <a:schemeClr val="accent5">
                    <a:lumMod val="75000"/>
                  </a:schemeClr>
                </a:solidFill>
              </a:rPr>
              <a:t>, </a:t>
            </a:r>
            <a:r>
              <a:rPr lang="es-PE" dirty="0" smtClean="0">
                <a:solidFill>
                  <a:schemeClr val="accent2"/>
                </a:solidFill>
              </a:rPr>
              <a:t>Terrazas</a:t>
            </a:r>
            <a:endParaRPr lang="es-PE" dirty="0">
              <a:solidFill>
                <a:schemeClr val="accent2"/>
              </a:solidFill>
            </a:endParaRPr>
          </a:p>
        </p:txBody>
      </p:sp>
      <p:sp>
        <p:nvSpPr>
          <p:cNvPr id="6" name="5 CuadroTexto"/>
          <p:cNvSpPr txBox="1"/>
          <p:nvPr/>
        </p:nvSpPr>
        <p:spPr>
          <a:xfrm>
            <a:off x="999744" y="62844"/>
            <a:ext cx="1932388" cy="523220"/>
          </a:xfrm>
          <a:prstGeom prst="rect">
            <a:avLst/>
          </a:prstGeom>
          <a:noFill/>
        </p:spPr>
        <p:txBody>
          <a:bodyPr wrap="none" rtlCol="0">
            <a:spAutoFit/>
          </a:bodyPr>
          <a:lstStyle/>
          <a:p>
            <a:r>
              <a:rPr lang="es-PE" sz="2800" dirty="0" smtClean="0">
                <a:solidFill>
                  <a:schemeClr val="bg1"/>
                </a:solidFill>
              </a:rPr>
              <a:t>Adaptación</a:t>
            </a:r>
            <a:r>
              <a:rPr lang="es-PE" sz="2800" dirty="0" smtClean="0"/>
              <a:t>.</a:t>
            </a:r>
            <a:endParaRPr lang="es-PE"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66800"/>
          </a:xfrm>
        </p:spPr>
        <p:txBody>
          <a:bodyPr>
            <a:normAutofit/>
          </a:bodyPr>
          <a:lstStyle/>
          <a:p>
            <a:r>
              <a:rPr lang="es-PE" dirty="0" smtClean="0"/>
              <a:t>Consulta previa 		</a:t>
            </a:r>
            <a:r>
              <a:rPr lang="es-PE" dirty="0" err="1" smtClean="0"/>
              <a:t>Qhapaq</a:t>
            </a:r>
            <a:r>
              <a:rPr lang="es-PE" dirty="0" smtClean="0"/>
              <a:t> </a:t>
            </a:r>
            <a:r>
              <a:rPr lang="es-PE" dirty="0" err="1" smtClean="0"/>
              <a:t>Ñan</a:t>
            </a:r>
            <a:r>
              <a:rPr lang="es-PE" dirty="0" smtClean="0"/>
              <a:t> </a:t>
            </a:r>
            <a:endParaRPr lang="es-PE" dirty="0"/>
          </a:p>
        </p:txBody>
      </p:sp>
      <p:sp>
        <p:nvSpPr>
          <p:cNvPr id="3" name="2 Marcador de contenido"/>
          <p:cNvSpPr>
            <a:spLocks noGrp="1"/>
          </p:cNvSpPr>
          <p:nvPr>
            <p:ph idx="1"/>
          </p:nvPr>
        </p:nvSpPr>
        <p:spPr>
          <a:xfrm>
            <a:off x="357158" y="934006"/>
            <a:ext cx="8229600" cy="5643578"/>
          </a:xfrm>
        </p:spPr>
        <p:txBody>
          <a:bodyPr>
            <a:normAutofit fontScale="92500" lnSpcReduction="10000"/>
          </a:bodyPr>
          <a:lstStyle/>
          <a:p>
            <a:pPr algn="r"/>
            <a:r>
              <a:rPr lang="es-PE" dirty="0" smtClean="0"/>
              <a:t>El Convenio-169 y la Ley de Consulta Previa obligan consultar  a las comunidades, la voluntad sobre sus territorios, Para construir Andenes </a:t>
            </a:r>
            <a:r>
              <a:rPr lang="es-PE" dirty="0"/>
              <a:t>Peri-glaciares, e </a:t>
            </a:r>
            <a:r>
              <a:rPr lang="es-PE" dirty="0" smtClean="0"/>
              <a:t>implementar el </a:t>
            </a:r>
            <a:r>
              <a:rPr lang="es-PE" dirty="0"/>
              <a:t>programa </a:t>
            </a:r>
            <a:r>
              <a:rPr lang="es-PE" dirty="0" smtClean="0"/>
              <a:t>SANA:     </a:t>
            </a:r>
          </a:p>
          <a:p>
            <a:pPr algn="r"/>
            <a:r>
              <a:rPr lang="es-PE" dirty="0" smtClean="0"/>
              <a:t>Es razonable promover el uso de los caminos inca</a:t>
            </a:r>
          </a:p>
          <a:p>
            <a:pPr algn="r"/>
            <a:r>
              <a:rPr lang="es-PE" dirty="0" smtClean="0"/>
              <a:t>Para </a:t>
            </a:r>
            <a:r>
              <a:rPr lang="es-PE" dirty="0"/>
              <a:t>poder intervenir la zona peri-glaciar (construir andenes), </a:t>
            </a:r>
            <a:r>
              <a:rPr lang="es-PE" b="1" dirty="0"/>
              <a:t>e (inducir nieve) glaciar, </a:t>
            </a:r>
            <a:r>
              <a:rPr lang="es-PE" dirty="0">
                <a:solidFill>
                  <a:schemeClr val="accent3">
                    <a:lumMod val="60000"/>
                    <a:lumOff val="40000"/>
                  </a:schemeClr>
                </a:solidFill>
              </a:rPr>
              <a:t>para su conservación</a:t>
            </a:r>
            <a:r>
              <a:rPr lang="es-PE" dirty="0" smtClean="0">
                <a:solidFill>
                  <a:schemeClr val="accent3">
                    <a:lumMod val="60000"/>
                    <a:lumOff val="40000"/>
                  </a:schemeClr>
                </a:solidFill>
              </a:rPr>
              <a:t>.</a:t>
            </a:r>
            <a:r>
              <a:rPr lang="es-PE" dirty="0" smtClean="0"/>
              <a:t> </a:t>
            </a:r>
          </a:p>
          <a:p>
            <a:pPr algn="r"/>
            <a:r>
              <a:rPr lang="es-PE" dirty="0" smtClean="0"/>
              <a:t>También la recuperación de prácticas ancestrales como el AYNI, MINKA en particular para trabajos comunales de remediación ambiental voluntaria</a:t>
            </a:r>
          </a:p>
          <a:p>
            <a:pPr algn="r"/>
            <a:r>
              <a:rPr lang="es-PE" dirty="0" smtClean="0"/>
              <a:t>La certificación de estos trabajos voluntarios, (ej. Construir N m</a:t>
            </a:r>
            <a:r>
              <a:rPr lang="es-PE" baseline="30000" dirty="0" smtClean="0"/>
              <a:t>3</a:t>
            </a:r>
            <a:r>
              <a:rPr lang="es-PE" dirty="0" smtClean="0"/>
              <a:t> de Andenes= PataPata) sería compensada al voluntario con créditos de energía renovable(en su país) </a:t>
            </a:r>
          </a:p>
          <a:p>
            <a:pPr algn="r"/>
            <a:r>
              <a:rPr lang="es-PE" dirty="0" smtClean="0"/>
              <a:t>Se simplifica la cooperación y compensación climática RAVH2k17:</a:t>
            </a:r>
          </a:p>
          <a:p>
            <a:pPr algn="r"/>
            <a:endParaRPr lang="es-P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0416"/>
            <a:ext cx="9144000" cy="1066800"/>
          </a:xfrm>
        </p:spPr>
        <p:txBody>
          <a:bodyPr>
            <a:normAutofit fontScale="90000"/>
          </a:bodyPr>
          <a:lstStyle/>
          <a:p>
            <a:r>
              <a:rPr lang="es-PE" dirty="0" smtClean="0"/>
              <a:t>B. Instrumentación Atmosférica Local  </a:t>
            </a:r>
            <a:r>
              <a:rPr lang="es-PE" sz="3100" dirty="0" smtClean="0"/>
              <a:t>Facilitan MINAM-PCM / Academia Universitaria / CTI</a:t>
            </a:r>
            <a:endParaRPr lang="es-PE" sz="3100" dirty="0"/>
          </a:p>
        </p:txBody>
      </p:sp>
      <p:sp>
        <p:nvSpPr>
          <p:cNvPr id="3" name="2 Marcador de contenido"/>
          <p:cNvSpPr>
            <a:spLocks noGrp="1"/>
          </p:cNvSpPr>
          <p:nvPr>
            <p:ph idx="1"/>
          </p:nvPr>
        </p:nvSpPr>
        <p:spPr>
          <a:xfrm>
            <a:off x="445008" y="1700784"/>
            <a:ext cx="8401080" cy="4325112"/>
          </a:xfrm>
        </p:spPr>
        <p:txBody>
          <a:bodyPr>
            <a:normAutofit/>
          </a:bodyPr>
          <a:lstStyle/>
          <a:p>
            <a:r>
              <a:rPr lang="es-PE" dirty="0" smtClean="0"/>
              <a:t>Implementar una Red  de Monitoreo Ambiental  RMAM mejora la alerta temprana atmosférica, y genera data para reducir la escala de modelación</a:t>
            </a:r>
          </a:p>
          <a:p>
            <a:r>
              <a:rPr lang="es-PE" dirty="0" smtClean="0"/>
              <a:t>Visual, Radar, LIDAR, hidrometeoro-lógicas, etc.</a:t>
            </a:r>
          </a:p>
          <a:p>
            <a:r>
              <a:rPr lang="es-PE" dirty="0" smtClean="0"/>
              <a:t>Diseño y fabricación por la Academia, Gobierno, CIP generando trabajo y autonomía tecnológica.</a:t>
            </a:r>
          </a:p>
          <a:p>
            <a:r>
              <a:rPr lang="es-PE" dirty="0" smtClean="0"/>
              <a:t>Potencia capacidades de Escuelas de Ingeniería</a:t>
            </a:r>
          </a:p>
          <a:p>
            <a:pPr algn="ctr"/>
            <a:r>
              <a:rPr lang="es-PE" dirty="0" smtClean="0"/>
              <a:t>Permite aplicar a fondos del clima: Transferencia de Ciencia y Tecnología para la Adaptación.</a:t>
            </a:r>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Picture 2"/>
          <p:cNvPicPr>
            <a:picLocks noGrp="1" noChangeAspect="1" noChangeArrowheads="1"/>
          </p:cNvPicPr>
          <p:nvPr>
            <p:ph idx="1"/>
          </p:nvPr>
        </p:nvPicPr>
        <p:blipFill>
          <a:blip r:embed="rId3"/>
          <a:srcRect/>
          <a:stretch>
            <a:fillRect/>
          </a:stretch>
        </p:blipFill>
        <p:spPr bwMode="auto">
          <a:xfrm>
            <a:off x="6241733" y="4143381"/>
            <a:ext cx="2902267" cy="271462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0" y="4229100"/>
            <a:ext cx="3524250" cy="26289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428596" y="571480"/>
            <a:ext cx="8248650" cy="3643338"/>
          </a:xfrm>
          <a:prstGeom prst="rect">
            <a:avLst/>
          </a:prstGeom>
          <a:noFill/>
          <a:ln w="9525">
            <a:noFill/>
            <a:miter lim="800000"/>
            <a:headEnd/>
            <a:tailEnd/>
          </a:ln>
          <a:effectLst/>
        </p:spPr>
      </p:pic>
      <p:sp>
        <p:nvSpPr>
          <p:cNvPr id="6" name="5 CuadroTexto"/>
          <p:cNvSpPr txBox="1"/>
          <p:nvPr/>
        </p:nvSpPr>
        <p:spPr>
          <a:xfrm>
            <a:off x="3738282" y="4518213"/>
            <a:ext cx="2097741" cy="1815882"/>
          </a:xfrm>
          <a:prstGeom prst="rect">
            <a:avLst/>
          </a:prstGeom>
          <a:noFill/>
        </p:spPr>
        <p:txBody>
          <a:bodyPr wrap="square" rtlCol="0">
            <a:spAutoFit/>
          </a:bodyPr>
          <a:lstStyle/>
          <a:p>
            <a:pPr algn="ctr"/>
            <a:r>
              <a:rPr lang="es-PE" sz="2800" b="1" dirty="0" smtClean="0">
                <a:solidFill>
                  <a:srgbClr val="FFFF00"/>
                </a:solidFill>
              </a:rPr>
              <a:t>Data para Modelación</a:t>
            </a:r>
          </a:p>
          <a:p>
            <a:pPr algn="ctr"/>
            <a:r>
              <a:rPr lang="es-PE" sz="2800" b="1" dirty="0" smtClean="0">
                <a:solidFill>
                  <a:srgbClr val="FFFF00"/>
                </a:solidFill>
              </a:rPr>
              <a:t>Sistemas nubosos</a:t>
            </a:r>
            <a:endParaRPr lang="es-PE" sz="2800" b="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256" y="233726"/>
            <a:ext cx="8229600" cy="1066800"/>
          </a:xfrm>
        </p:spPr>
        <p:txBody>
          <a:bodyPr>
            <a:normAutofit fontScale="90000"/>
          </a:bodyPr>
          <a:lstStyle/>
          <a:p>
            <a:pPr algn="ctr"/>
            <a:r>
              <a:rPr lang="es-PE" dirty="0" smtClean="0"/>
              <a:t>C. Modelación Regional Atmosférica</a:t>
            </a:r>
            <a:br>
              <a:rPr lang="es-PE" dirty="0" smtClean="0"/>
            </a:br>
            <a:r>
              <a:rPr lang="es-PE" dirty="0" smtClean="0">
                <a:solidFill>
                  <a:schemeClr val="accent2">
                    <a:lumMod val="60000"/>
                    <a:lumOff val="40000"/>
                  </a:schemeClr>
                </a:solidFill>
              </a:rPr>
              <a:t>Facilita SENAMHI-OMM-IGP- U</a:t>
            </a:r>
            <a:endParaRPr lang="es-PE" dirty="0">
              <a:solidFill>
                <a:schemeClr val="accent2">
                  <a:lumMod val="60000"/>
                  <a:lumOff val="40000"/>
                </a:schemeClr>
              </a:solidFill>
            </a:endParaRPr>
          </a:p>
        </p:txBody>
      </p:sp>
      <p:sp>
        <p:nvSpPr>
          <p:cNvPr id="3" name="2 Marcador de contenido"/>
          <p:cNvSpPr>
            <a:spLocks noGrp="1"/>
          </p:cNvSpPr>
          <p:nvPr>
            <p:ph idx="1"/>
          </p:nvPr>
        </p:nvSpPr>
        <p:spPr>
          <a:xfrm>
            <a:off x="24384" y="1432560"/>
            <a:ext cx="8929718" cy="4608576"/>
          </a:xfrm>
        </p:spPr>
        <p:txBody>
          <a:bodyPr>
            <a:normAutofit fontScale="92500"/>
          </a:bodyPr>
          <a:lstStyle/>
          <a:p>
            <a:pPr algn="ctr"/>
            <a:r>
              <a:rPr lang="es-PE" dirty="0" smtClean="0"/>
              <a:t>Uso de Data (temperatura, humedad, aerosoles, precipitación, vientos zonales) en tiempo real; del instrumental atmosférico Visual, Radar, LIDAR</a:t>
            </a:r>
          </a:p>
          <a:p>
            <a:pPr algn="ctr"/>
            <a:endParaRPr lang="es-PE" dirty="0" smtClean="0"/>
          </a:p>
          <a:p>
            <a:pPr algn="ctr"/>
            <a:r>
              <a:rPr lang="es-PE" dirty="0" smtClean="0"/>
              <a:t>Permite reducir escalas en modelos de circulación atmosférica, de clima regional y  la alerta temprana; participa la academia</a:t>
            </a:r>
          </a:p>
          <a:p>
            <a:pPr algn="ctr"/>
            <a:endParaRPr lang="es-PE" dirty="0" smtClean="0"/>
          </a:p>
          <a:p>
            <a:pPr algn="ctr"/>
            <a:r>
              <a:rPr lang="es-PE" dirty="0" smtClean="0"/>
              <a:t>U La Molina-(</a:t>
            </a:r>
            <a:r>
              <a:rPr lang="es-PE" sz="2000" dirty="0" smtClean="0"/>
              <a:t>Centro regional en meteorología</a:t>
            </a:r>
            <a:r>
              <a:rPr lang="es-PE" dirty="0" smtClean="0"/>
              <a:t>), IGP-LAMAR, U s etc. Facilitan la Mejora de pronósticos regionales del SENAMHI, al procesar data de la RMAN Red Monitoreo Ambiental Nacional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074" name="Picture 2" descr="C:\Documents and Settings\Gregorio Molleda\Escritorio\ecosystemservices\modelo-circulacion-regional-anidada.jpg"/>
          <p:cNvPicPr>
            <a:picLocks noChangeAspect="1" noChangeArrowheads="1"/>
          </p:cNvPicPr>
          <p:nvPr/>
        </p:nvPicPr>
        <p:blipFill>
          <a:blip r:embed="rId3"/>
          <a:srcRect/>
          <a:stretch>
            <a:fillRect/>
          </a:stretch>
        </p:blipFill>
        <p:spPr bwMode="auto">
          <a:xfrm>
            <a:off x="357158" y="285728"/>
            <a:ext cx="8486776" cy="6286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5122" name="Picture 2" descr="C:\Documents and Settings\Gregorio Molleda\Escritorio\ecosystemservices\aproximaciones-reducción-de-escala.jpg"/>
          <p:cNvPicPr>
            <a:picLocks noChangeAspect="1" noChangeArrowheads="1"/>
          </p:cNvPicPr>
          <p:nvPr/>
        </p:nvPicPr>
        <p:blipFill>
          <a:blip r:embed="rId3"/>
          <a:srcRect/>
          <a:stretch>
            <a:fillRect/>
          </a:stretch>
        </p:blipFill>
        <p:spPr bwMode="auto">
          <a:xfrm>
            <a:off x="428596" y="0"/>
            <a:ext cx="8286808" cy="6877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470026"/>
            <a:ext cx="7886700" cy="3630008"/>
          </a:xfrm>
        </p:spPr>
        <p:txBody>
          <a:bodyPr>
            <a:normAutofit/>
          </a:bodyPr>
          <a:lstStyle/>
          <a:p>
            <a:r>
              <a:rPr lang="es-PE" dirty="0" smtClean="0"/>
              <a:t>Introducción :       Contexto Global</a:t>
            </a:r>
            <a:r>
              <a:rPr lang="es-PE" dirty="0"/>
              <a:t/>
            </a:r>
            <a:br>
              <a:rPr lang="es-PE" dirty="0"/>
            </a:br>
            <a:r>
              <a:rPr lang="es-PE" dirty="0" smtClean="0"/>
              <a:t>Metodología: Trata Ecosistémica </a:t>
            </a:r>
            <a:r>
              <a:rPr lang="es-PE" dirty="0"/>
              <a:t/>
            </a:r>
            <a:br>
              <a:rPr lang="es-PE" dirty="0"/>
            </a:br>
            <a:r>
              <a:rPr lang="es-PE" dirty="0" smtClean="0"/>
              <a:t>Resultados:   Estrategia Eficaz   </a:t>
            </a:r>
            <a:r>
              <a:rPr lang="es-PE" dirty="0"/>
              <a:t/>
            </a:r>
            <a:br>
              <a:rPr lang="es-PE" dirty="0"/>
            </a:br>
            <a:r>
              <a:rPr lang="es-PE" dirty="0" smtClean="0"/>
              <a:t>Conclusiones:	              Participación Ciudadana Requerida</a:t>
            </a:r>
            <a:endParaRPr lang="es-PE" dirty="0"/>
          </a:p>
        </p:txBody>
      </p:sp>
    </p:spTree>
    <p:extLst>
      <p:ext uri="{BB962C8B-B14F-4D97-AF65-F5344CB8AC3E}">
        <p14:creationId xmlns="" xmlns:p14="http://schemas.microsoft.com/office/powerpoint/2010/main" val="323836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050" name="Picture 2" descr="C:\Documents and Settings\Gregorio Molleda\Escritorio\ecosystemservices\vinculo-clima-hidrologia-sectores.jpg"/>
          <p:cNvPicPr>
            <a:picLocks noChangeAspect="1" noChangeArrowheads="1"/>
          </p:cNvPicPr>
          <p:nvPr/>
        </p:nvPicPr>
        <p:blipFill>
          <a:blip r:embed="rId3"/>
          <a:srcRect/>
          <a:stretch>
            <a:fillRect/>
          </a:stretch>
        </p:blipFill>
        <p:spPr bwMode="auto">
          <a:xfrm>
            <a:off x="0" y="0"/>
            <a:ext cx="9204158" cy="6858000"/>
          </a:xfrm>
          <a:prstGeom prst="rect">
            <a:avLst/>
          </a:prstGeom>
          <a:noFill/>
        </p:spPr>
      </p:pic>
      <p:cxnSp>
        <p:nvCxnSpPr>
          <p:cNvPr id="6" name="5 Conector recto de flecha"/>
          <p:cNvCxnSpPr/>
          <p:nvPr/>
        </p:nvCxnSpPr>
        <p:spPr>
          <a:xfrm rot="10800000">
            <a:off x="2714612" y="928670"/>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pic>
        <p:nvPicPr>
          <p:cNvPr id="5" name="4 Marcador de contenido" descr="senderos-concentracion-representativos.jpg"/>
          <p:cNvPicPr>
            <a:picLocks noGrp="1" noChangeAspect="1"/>
          </p:cNvPicPr>
          <p:nvPr>
            <p:ph idx="1"/>
          </p:nvPr>
        </p:nvPicPr>
        <p:blipFill>
          <a:blip r:embed="rId3"/>
          <a:stretch>
            <a:fillRect/>
          </a:stretch>
        </p:blipFill>
        <p:spPr>
          <a:xfrm>
            <a:off x="357158" y="0"/>
            <a:ext cx="8523262" cy="684766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PE" dirty="0" smtClean="0"/>
              <a:t>LLUVIAS EN LA CAPITAL</a:t>
            </a:r>
            <a:endParaRPr lang="es-PE" dirty="0"/>
          </a:p>
        </p:txBody>
      </p:sp>
      <p:pic>
        <p:nvPicPr>
          <p:cNvPr id="4" name="3 Marcador de contenido" descr="trasvase meteorologico-large.jpeg"/>
          <p:cNvPicPr>
            <a:picLocks noGrp="1" noChangeAspect="1"/>
          </p:cNvPicPr>
          <p:nvPr>
            <p:ph idx="1"/>
          </p:nvPr>
        </p:nvPicPr>
        <p:blipFill>
          <a:blip r:embed="rId3"/>
          <a:stretch>
            <a:fillRect/>
          </a:stretch>
        </p:blipFill>
        <p:spPr>
          <a:xfrm>
            <a:off x="642911" y="914822"/>
            <a:ext cx="7715304" cy="5789506"/>
          </a:xfrm>
        </p:spPr>
      </p:pic>
      <p:sp>
        <p:nvSpPr>
          <p:cNvPr id="5" name="4 Flecha derecha"/>
          <p:cNvSpPr/>
          <p:nvPr/>
        </p:nvSpPr>
        <p:spPr>
          <a:xfrm>
            <a:off x="1571604" y="1571612"/>
            <a:ext cx="43577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 0  L 0.25 0  E" pathEditMode="relative" ptsTypes="">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428604"/>
            <a:ext cx="4643470" cy="1143000"/>
          </a:xfrm>
        </p:spPr>
        <p:txBody>
          <a:bodyPr/>
          <a:lstStyle/>
          <a:p>
            <a:r>
              <a:rPr lang="es-PE" dirty="0" smtClean="0"/>
              <a:t>o</a:t>
            </a:r>
            <a:endParaRPr lang="es-PE" dirty="0"/>
          </a:p>
        </p:txBody>
      </p:sp>
      <p:pic>
        <p:nvPicPr>
          <p:cNvPr id="4" name="3 Marcador de contenido" descr="lluvia-sobre-nieve.jpg"/>
          <p:cNvPicPr>
            <a:picLocks noGrp="1" noChangeAspect="1"/>
          </p:cNvPicPr>
          <p:nvPr>
            <p:ph idx="1"/>
          </p:nvPr>
        </p:nvPicPr>
        <p:blipFill>
          <a:blip r:embed="rId3"/>
          <a:stretch>
            <a:fillRect/>
          </a:stretch>
        </p:blipFill>
        <p:spPr>
          <a:xfrm>
            <a:off x="0" y="-21207"/>
            <a:ext cx="7332383" cy="6879207"/>
          </a:xfrm>
        </p:spPr>
      </p:pic>
      <p:sp>
        <p:nvSpPr>
          <p:cNvPr id="5" name="4 CuadroTexto"/>
          <p:cNvSpPr txBox="1"/>
          <p:nvPr/>
        </p:nvSpPr>
        <p:spPr>
          <a:xfrm>
            <a:off x="7215206" y="1709686"/>
            <a:ext cx="1928794" cy="2862322"/>
          </a:xfrm>
          <a:prstGeom prst="rect">
            <a:avLst/>
          </a:prstGeom>
          <a:noFill/>
        </p:spPr>
        <p:txBody>
          <a:bodyPr wrap="square" rtlCol="0">
            <a:spAutoFit/>
          </a:bodyPr>
          <a:lstStyle/>
          <a:p>
            <a:r>
              <a:rPr lang="es-PE" b="1" dirty="0" smtClean="0">
                <a:solidFill>
                  <a:schemeClr val="tx2"/>
                </a:solidFill>
              </a:rPr>
              <a:t>EJEMPLO</a:t>
            </a:r>
          </a:p>
          <a:p>
            <a:r>
              <a:rPr lang="es-PE" b="1" dirty="0" smtClean="0">
                <a:solidFill>
                  <a:schemeClr val="tx2"/>
                </a:solidFill>
              </a:rPr>
              <a:t>DE</a:t>
            </a:r>
          </a:p>
          <a:p>
            <a:r>
              <a:rPr lang="es-PE" b="1" dirty="0" smtClean="0">
                <a:solidFill>
                  <a:schemeClr val="tx2"/>
                </a:solidFill>
              </a:rPr>
              <a:t>FENÓMENOS</a:t>
            </a:r>
          </a:p>
          <a:p>
            <a:r>
              <a:rPr lang="es-PE" b="1" dirty="0" smtClean="0">
                <a:solidFill>
                  <a:schemeClr val="tx2"/>
                </a:solidFill>
              </a:rPr>
              <a:t>COMPLEJOS</a:t>
            </a:r>
          </a:p>
          <a:p>
            <a:r>
              <a:rPr lang="es-PE" b="1" dirty="0" smtClean="0">
                <a:solidFill>
                  <a:schemeClr val="tx2"/>
                </a:solidFill>
              </a:rPr>
              <a:t>QUE ES </a:t>
            </a:r>
          </a:p>
          <a:p>
            <a:r>
              <a:rPr lang="es-PE" b="1" dirty="0" smtClean="0">
                <a:solidFill>
                  <a:schemeClr val="tx2"/>
                </a:solidFill>
              </a:rPr>
              <a:t>NECESARIO </a:t>
            </a:r>
          </a:p>
          <a:p>
            <a:r>
              <a:rPr lang="es-PE" b="1" dirty="0" smtClean="0">
                <a:solidFill>
                  <a:schemeClr val="tx2"/>
                </a:solidFill>
              </a:rPr>
              <a:t>REPRESENTAR AL REDUCIR LA ESCALA</a:t>
            </a:r>
            <a:r>
              <a:rPr lang="es-PE" dirty="0" smtClean="0"/>
              <a:t>.</a:t>
            </a:r>
            <a:endParaRPr lang="es-P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Localización de estudios de Sequía</a:t>
            </a:r>
            <a:endParaRPr lang="es-PE" dirty="0"/>
          </a:p>
        </p:txBody>
      </p:sp>
      <p:pic>
        <p:nvPicPr>
          <p:cNvPr id="4" name="3 Marcador de contenido" descr="Sequias.jpg"/>
          <p:cNvPicPr>
            <a:picLocks noGrp="1" noChangeAspect="1"/>
          </p:cNvPicPr>
          <p:nvPr>
            <p:ph idx="1"/>
          </p:nvPr>
        </p:nvPicPr>
        <p:blipFill>
          <a:blip r:embed="rId3"/>
          <a:stretch>
            <a:fillRect/>
          </a:stretch>
        </p:blipFill>
        <p:spPr>
          <a:xfrm>
            <a:off x="0" y="1285860"/>
            <a:ext cx="9144000" cy="533970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mortalidad-de-arboles-y-muerte-del-bosque.jpg"/>
          <p:cNvPicPr>
            <a:picLocks noChangeAspect="1"/>
          </p:cNvPicPr>
          <p:nvPr/>
        </p:nvPicPr>
        <p:blipFill>
          <a:blip r:embed="rId3"/>
          <a:stretch>
            <a:fillRect/>
          </a:stretch>
        </p:blipFill>
        <p:spPr>
          <a:xfrm>
            <a:off x="-357222" y="357142"/>
            <a:ext cx="6500858" cy="6500858"/>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5643571" y="0"/>
            <a:ext cx="3500430" cy="24239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5619756" y="4214818"/>
            <a:ext cx="3524243" cy="2643182"/>
          </a:xfrm>
          <a:prstGeom prst="rect">
            <a:avLst/>
          </a:prstGeom>
          <a:noFill/>
          <a:ln w="9525">
            <a:noFill/>
            <a:miter lim="800000"/>
            <a:headEnd/>
            <a:tailEnd/>
          </a:ln>
          <a:effectLst/>
        </p:spPr>
      </p:pic>
      <p:sp>
        <p:nvSpPr>
          <p:cNvPr id="6" name="5 CuadroTexto"/>
          <p:cNvSpPr txBox="1"/>
          <p:nvPr/>
        </p:nvSpPr>
        <p:spPr>
          <a:xfrm>
            <a:off x="5636565" y="3500438"/>
            <a:ext cx="3507435" cy="738664"/>
          </a:xfrm>
          <a:prstGeom prst="rect">
            <a:avLst/>
          </a:prstGeom>
          <a:noFill/>
        </p:spPr>
        <p:txBody>
          <a:bodyPr wrap="none" rtlCol="0">
            <a:spAutoFit/>
          </a:bodyPr>
          <a:lstStyle/>
          <a:p>
            <a:r>
              <a:rPr lang="en-US" sz="1400" dirty="0" smtClean="0">
                <a:solidFill>
                  <a:srgbClr val="FFC000"/>
                </a:solidFill>
              </a:rPr>
              <a:t>Mortality from hotter drought in </a:t>
            </a:r>
            <a:r>
              <a:rPr lang="en-US" sz="1400" dirty="0" err="1" smtClean="0">
                <a:solidFill>
                  <a:srgbClr val="FFC000"/>
                </a:solidFill>
              </a:rPr>
              <a:t>Jarrah</a:t>
            </a:r>
            <a:r>
              <a:rPr lang="en-US" sz="1400" dirty="0" smtClean="0">
                <a:solidFill>
                  <a:srgbClr val="FFC000"/>
                </a:solidFill>
              </a:rPr>
              <a:t> forest</a:t>
            </a:r>
          </a:p>
          <a:p>
            <a:r>
              <a:rPr lang="en-US" sz="1400" dirty="0" smtClean="0">
                <a:solidFill>
                  <a:srgbClr val="FFC000"/>
                </a:solidFill>
              </a:rPr>
              <a:t> (</a:t>
            </a:r>
            <a:r>
              <a:rPr lang="en-US" sz="1400" i="1" dirty="0" smtClean="0">
                <a:solidFill>
                  <a:srgbClr val="FFC000"/>
                </a:solidFill>
              </a:rPr>
              <a:t>Eucalyptus </a:t>
            </a:r>
            <a:r>
              <a:rPr lang="en-US" sz="1400" i="1" dirty="0" err="1" smtClean="0">
                <a:solidFill>
                  <a:srgbClr val="FFC000"/>
                </a:solidFill>
              </a:rPr>
              <a:t>marginata</a:t>
            </a:r>
            <a:r>
              <a:rPr lang="en-US" sz="1400" i="1" dirty="0" smtClean="0">
                <a:solidFill>
                  <a:srgbClr val="FFC000"/>
                </a:solidFill>
              </a:rPr>
              <a:t>) in the Darling Range</a:t>
            </a:r>
          </a:p>
          <a:p>
            <a:r>
              <a:rPr lang="es-PE" sz="1400" dirty="0" smtClean="0">
                <a:solidFill>
                  <a:srgbClr val="FFC000"/>
                </a:solidFill>
              </a:rPr>
              <a:t>of </a:t>
            </a:r>
            <a:r>
              <a:rPr lang="es-PE" sz="1400" dirty="0" err="1" smtClean="0">
                <a:solidFill>
                  <a:srgbClr val="FFC000"/>
                </a:solidFill>
              </a:rPr>
              <a:t>southwestern</a:t>
            </a:r>
            <a:r>
              <a:rPr lang="es-PE" sz="1400" dirty="0" smtClean="0">
                <a:solidFill>
                  <a:srgbClr val="FFC000"/>
                </a:solidFill>
              </a:rPr>
              <a:t> Australia</a:t>
            </a:r>
            <a:endParaRPr lang="es-PE" sz="1400" dirty="0">
              <a:solidFill>
                <a:srgbClr val="FFC000"/>
              </a:solidFill>
            </a:endParaRPr>
          </a:p>
        </p:txBody>
      </p:sp>
      <p:sp>
        <p:nvSpPr>
          <p:cNvPr id="7" name="6 CuadroTexto"/>
          <p:cNvSpPr txBox="1"/>
          <p:nvPr/>
        </p:nvSpPr>
        <p:spPr>
          <a:xfrm>
            <a:off x="5643570" y="2357430"/>
            <a:ext cx="3568606" cy="738664"/>
          </a:xfrm>
          <a:prstGeom prst="rect">
            <a:avLst/>
          </a:prstGeom>
          <a:noFill/>
        </p:spPr>
        <p:txBody>
          <a:bodyPr wrap="none" rtlCol="0">
            <a:spAutoFit/>
          </a:bodyPr>
          <a:lstStyle/>
          <a:p>
            <a:r>
              <a:rPr lang="en-US" sz="1400" dirty="0" smtClean="0">
                <a:solidFill>
                  <a:srgbClr val="FFC000"/>
                </a:solidFill>
              </a:rPr>
              <a:t>Dying </a:t>
            </a:r>
            <a:r>
              <a:rPr lang="en-US" sz="1400" i="1" dirty="0" err="1" smtClean="0">
                <a:solidFill>
                  <a:srgbClr val="FFC000"/>
                </a:solidFill>
              </a:rPr>
              <a:t>Pinus</a:t>
            </a:r>
            <a:r>
              <a:rPr lang="en-US" sz="1400" i="1" dirty="0" smtClean="0">
                <a:solidFill>
                  <a:srgbClr val="FFC000"/>
                </a:solidFill>
              </a:rPr>
              <a:t> ponderosa and </a:t>
            </a:r>
            <a:r>
              <a:rPr lang="en-US" sz="1400" i="1" dirty="0" err="1" smtClean="0">
                <a:solidFill>
                  <a:srgbClr val="FFC000"/>
                </a:solidFill>
              </a:rPr>
              <a:t>Pinus</a:t>
            </a:r>
            <a:r>
              <a:rPr lang="en-US" sz="1400" i="1" dirty="0" smtClean="0">
                <a:solidFill>
                  <a:srgbClr val="FFC000"/>
                </a:solidFill>
              </a:rPr>
              <a:t> </a:t>
            </a:r>
            <a:r>
              <a:rPr lang="en-US" sz="1400" i="1" dirty="0" err="1" smtClean="0">
                <a:solidFill>
                  <a:srgbClr val="FFC000"/>
                </a:solidFill>
              </a:rPr>
              <a:t>lambertiana</a:t>
            </a:r>
            <a:r>
              <a:rPr lang="en-US" sz="1400" i="1" dirty="0" smtClean="0">
                <a:solidFill>
                  <a:srgbClr val="FFC000"/>
                </a:solidFill>
              </a:rPr>
              <a:t> </a:t>
            </a:r>
          </a:p>
          <a:p>
            <a:r>
              <a:rPr lang="en-US" sz="1400" i="1" dirty="0" smtClean="0">
                <a:solidFill>
                  <a:srgbClr val="FFC000"/>
                </a:solidFill>
              </a:rPr>
              <a:t>near Giant </a:t>
            </a:r>
            <a:r>
              <a:rPr lang="es-PE" sz="1400" dirty="0" err="1" smtClean="0">
                <a:solidFill>
                  <a:srgbClr val="FFC000"/>
                </a:solidFill>
              </a:rPr>
              <a:t>Forest</a:t>
            </a:r>
            <a:r>
              <a:rPr lang="es-PE" sz="1400" dirty="0" smtClean="0">
                <a:solidFill>
                  <a:srgbClr val="FFC000"/>
                </a:solidFill>
              </a:rPr>
              <a:t> in Sequoia </a:t>
            </a:r>
            <a:r>
              <a:rPr lang="es-PE" sz="1400" dirty="0" err="1" smtClean="0">
                <a:solidFill>
                  <a:srgbClr val="FFC000"/>
                </a:solidFill>
              </a:rPr>
              <a:t>National</a:t>
            </a:r>
            <a:r>
              <a:rPr lang="es-PE" sz="1400" dirty="0" smtClean="0">
                <a:solidFill>
                  <a:srgbClr val="FFC000"/>
                </a:solidFill>
              </a:rPr>
              <a:t> Park, </a:t>
            </a:r>
          </a:p>
          <a:p>
            <a:r>
              <a:rPr lang="es-PE" sz="1400" dirty="0" err="1" smtClean="0">
                <a:solidFill>
                  <a:srgbClr val="FFC000"/>
                </a:solidFill>
              </a:rPr>
              <a:t>southern</a:t>
            </a:r>
            <a:r>
              <a:rPr lang="es-PE" sz="1400" dirty="0" smtClean="0">
                <a:solidFill>
                  <a:srgbClr val="FFC000"/>
                </a:solidFill>
              </a:rPr>
              <a:t> Sierra Nevada, California,</a:t>
            </a:r>
            <a:endParaRPr lang="es-PE" sz="1400" dirty="0">
              <a:solidFill>
                <a:srgbClr val="FFC000"/>
              </a:solidFill>
            </a:endParaRPr>
          </a:p>
        </p:txBody>
      </p:sp>
      <p:sp>
        <p:nvSpPr>
          <p:cNvPr id="2" name="1 Título"/>
          <p:cNvSpPr>
            <a:spLocks noGrp="1"/>
          </p:cNvSpPr>
          <p:nvPr>
            <p:ph type="title"/>
          </p:nvPr>
        </p:nvSpPr>
        <p:spPr>
          <a:xfrm>
            <a:off x="500034" y="0"/>
            <a:ext cx="4757742" cy="1203348"/>
          </a:xfrm>
        </p:spPr>
        <p:txBody>
          <a:bodyPr>
            <a:normAutofit fontScale="90000"/>
          </a:bodyPr>
          <a:lstStyle/>
          <a:p>
            <a:pPr algn="ctr"/>
            <a:r>
              <a:rPr lang="es-PE" dirty="0" smtClean="0">
                <a:solidFill>
                  <a:srgbClr val="FF0000"/>
                </a:solidFill>
              </a:rPr>
              <a:t>Mortalidad de arboles y Muerte del bosque </a:t>
            </a:r>
            <a:endParaRPr lang="es-PE"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066800"/>
          </a:xfrm>
        </p:spPr>
        <p:txBody>
          <a:bodyPr>
            <a:normAutofit fontScale="90000"/>
          </a:bodyPr>
          <a:lstStyle/>
          <a:p>
            <a:r>
              <a:rPr lang="es-ES" dirty="0" smtClean="0">
                <a:solidFill>
                  <a:srgbClr val="FFC000"/>
                </a:solidFill>
              </a:rPr>
              <a:t>Seis causas de alta confianza en Vulnerabilidad global de bosques</a:t>
            </a:r>
            <a:endParaRPr lang="es-PE" dirty="0">
              <a:solidFill>
                <a:srgbClr val="FFC000"/>
              </a:solidFill>
            </a:endParaRPr>
          </a:p>
        </p:txBody>
      </p:sp>
      <p:sp>
        <p:nvSpPr>
          <p:cNvPr id="3" name="2 Marcador de contenido"/>
          <p:cNvSpPr>
            <a:spLocks noGrp="1"/>
          </p:cNvSpPr>
          <p:nvPr>
            <p:ph idx="1"/>
          </p:nvPr>
        </p:nvSpPr>
        <p:spPr>
          <a:xfrm>
            <a:off x="0" y="1267588"/>
            <a:ext cx="9144000" cy="4972072"/>
          </a:xfrm>
        </p:spPr>
        <p:txBody>
          <a:bodyPr>
            <a:normAutofit fontScale="92500" lnSpcReduction="20000"/>
          </a:bodyPr>
          <a:lstStyle/>
          <a:p>
            <a:r>
              <a:rPr lang="es-ES" dirty="0" smtClean="0"/>
              <a:t> 1) Sequías eventualmente ocurren en todas partes, debido a la variabilidad inherente del clima; </a:t>
            </a:r>
          </a:p>
          <a:p>
            <a:r>
              <a:rPr lang="es-ES" dirty="0" smtClean="0"/>
              <a:t>2) El calentamiento climático produce sequías más calientes;</a:t>
            </a:r>
          </a:p>
          <a:p>
            <a:r>
              <a:rPr lang="es-ES" dirty="0" smtClean="0"/>
              <a:t>3) La demanda de humedad atmosférica, aumenta no linealmente con la temperatura durante la sequía, incrementando el estrés por sequía en los bosques; </a:t>
            </a:r>
          </a:p>
          <a:p>
            <a:r>
              <a:rPr lang="es-ES" dirty="0" smtClean="0"/>
              <a:t>4) En una sequía más caliente la mortalidad puede ocurrir más rápido, consistente con la fisiología basal; </a:t>
            </a:r>
          </a:p>
          <a:p>
            <a:r>
              <a:rPr lang="es-ES" dirty="0" smtClean="0"/>
              <a:t>5)Las sequías más cortas ocurren con mayor frecuencia que las sequías más prolongadas, Y  aumentos en la frecuencia pueden llegar a ser letales bajo calentamiento, dada la no linealidad de las sequías no letales. Y</a:t>
            </a:r>
          </a:p>
          <a:p>
            <a:pPr algn="r"/>
            <a:r>
              <a:rPr lang="es-ES" dirty="0" smtClean="0"/>
              <a:t>6) La mortalidad ocurre rápidamente en relación a, intervalos de crecimiento, necesarios para la recuperación del bosque.</a:t>
            </a:r>
            <a:endParaRPr lang="es-P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852"/>
            <a:ext cx="8229600" cy="1143000"/>
          </a:xfrm>
        </p:spPr>
        <p:txBody>
          <a:bodyPr/>
          <a:lstStyle/>
          <a:p>
            <a:r>
              <a:rPr lang="es-PE" dirty="0" err="1" smtClean="0"/>
              <a:t>Ecotonos</a:t>
            </a:r>
            <a:r>
              <a:rPr lang="es-PE" dirty="0" smtClean="0"/>
              <a:t>, climatología forestal                                                                                                              </a:t>
            </a:r>
            <a:endParaRPr lang="es-PE" dirty="0"/>
          </a:p>
        </p:txBody>
      </p:sp>
      <p:pic>
        <p:nvPicPr>
          <p:cNvPr id="4" name="3 Marcador de contenido" descr="ecotonos-de-arboles.jpg"/>
          <p:cNvPicPr>
            <a:picLocks noGrp="1" noChangeAspect="1"/>
          </p:cNvPicPr>
          <p:nvPr>
            <p:ph idx="1"/>
          </p:nvPr>
        </p:nvPicPr>
        <p:blipFill>
          <a:blip r:embed="rId3"/>
          <a:stretch>
            <a:fillRect/>
          </a:stretch>
        </p:blipFill>
        <p:spPr>
          <a:xfrm>
            <a:off x="214282" y="911050"/>
            <a:ext cx="8358246" cy="594697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9560"/>
            <a:ext cx="9144000" cy="1066800"/>
          </a:xfrm>
        </p:spPr>
        <p:txBody>
          <a:bodyPr>
            <a:normAutofit fontScale="90000"/>
          </a:bodyPr>
          <a:lstStyle/>
          <a:p>
            <a:r>
              <a:rPr lang="es-PE" dirty="0" smtClean="0"/>
              <a:t>D. Operar Nubes Glaciares -e</a:t>
            </a:r>
            <a:r>
              <a:rPr lang="es-PE" dirty="0" smtClean="0">
                <a:solidFill>
                  <a:schemeClr val="bg1"/>
                </a:solidFill>
              </a:rPr>
              <a:t> Inducir Nieve-</a:t>
            </a:r>
            <a:r>
              <a:rPr lang="es-PE" dirty="0" smtClean="0"/>
              <a:t> </a:t>
            </a:r>
            <a:r>
              <a:rPr lang="es-PE" dirty="0" smtClean="0">
                <a:solidFill>
                  <a:schemeClr val="accent6">
                    <a:lumMod val="60000"/>
                    <a:lumOff val="40000"/>
                  </a:schemeClr>
                </a:solidFill>
              </a:rPr>
              <a:t>Facilitan: Comunidades/ Academia/ MINAM</a:t>
            </a:r>
            <a:endParaRPr lang="es-PE" dirty="0"/>
          </a:p>
        </p:txBody>
      </p:sp>
      <p:sp>
        <p:nvSpPr>
          <p:cNvPr id="3" name="2 Marcador de contenido"/>
          <p:cNvSpPr>
            <a:spLocks noGrp="1"/>
          </p:cNvSpPr>
          <p:nvPr>
            <p:ph idx="1"/>
          </p:nvPr>
        </p:nvSpPr>
        <p:spPr>
          <a:xfrm>
            <a:off x="214282" y="1374648"/>
            <a:ext cx="8929718" cy="4325112"/>
          </a:xfrm>
        </p:spPr>
        <p:txBody>
          <a:bodyPr>
            <a:normAutofit/>
          </a:bodyPr>
          <a:lstStyle/>
          <a:p>
            <a:r>
              <a:rPr lang="es-PE" dirty="0" smtClean="0"/>
              <a:t>Ingreso adicional Nieve año operado, +15 a +25 %</a:t>
            </a:r>
          </a:p>
          <a:p>
            <a:r>
              <a:rPr lang="es-PE" dirty="0" smtClean="0"/>
              <a:t>x Operaciones de: modificación artificial del tiempo atmosférico, científicamente controladas &amp; públicas </a:t>
            </a:r>
          </a:p>
          <a:p>
            <a:r>
              <a:rPr lang="es-PE" dirty="0" smtClean="0"/>
              <a:t>Recomendable, en el equipo de operaciones decisor científico, participen </a:t>
            </a:r>
            <a:r>
              <a:rPr lang="es-PE" dirty="0" err="1" smtClean="0"/>
              <a:t>Arariwas</a:t>
            </a:r>
            <a:r>
              <a:rPr lang="es-PE" dirty="0" smtClean="0"/>
              <a:t> de las localidades.</a:t>
            </a:r>
          </a:p>
          <a:p>
            <a:r>
              <a:rPr lang="es-PE" dirty="0" smtClean="0">
                <a:solidFill>
                  <a:srgbClr val="FFFF00"/>
                </a:solidFill>
              </a:rPr>
              <a:t>Requiere generar catalizadores de cristalización de H2O, como: LN2, se-CO2, </a:t>
            </a:r>
            <a:r>
              <a:rPr lang="es-PE" dirty="0" err="1" smtClean="0">
                <a:solidFill>
                  <a:srgbClr val="FFFF00"/>
                </a:solidFill>
              </a:rPr>
              <a:t>AgI</a:t>
            </a:r>
            <a:r>
              <a:rPr lang="es-PE" dirty="0" smtClean="0">
                <a:solidFill>
                  <a:srgbClr val="FFFF00"/>
                </a:solidFill>
              </a:rPr>
              <a:t>, </a:t>
            </a:r>
            <a:r>
              <a:rPr lang="es-PE" dirty="0" err="1" smtClean="0">
                <a:solidFill>
                  <a:srgbClr val="FFFF00"/>
                </a:solidFill>
              </a:rPr>
              <a:t>hexa</a:t>
            </a:r>
            <a:r>
              <a:rPr lang="es-PE" dirty="0" smtClean="0">
                <a:solidFill>
                  <a:srgbClr val="FFFF00"/>
                </a:solidFill>
              </a:rPr>
              <a:t>-orgánicos</a:t>
            </a:r>
          </a:p>
          <a:p>
            <a:r>
              <a:rPr lang="es-PE" dirty="0" smtClean="0">
                <a:solidFill>
                  <a:srgbClr val="FFFF00"/>
                </a:solidFill>
              </a:rPr>
              <a:t>&amp; VANT-UAV-</a:t>
            </a:r>
            <a:r>
              <a:rPr lang="es-PE" dirty="0" err="1" smtClean="0">
                <a:solidFill>
                  <a:srgbClr val="FFFF00"/>
                </a:solidFill>
              </a:rPr>
              <a:t>Drone</a:t>
            </a:r>
            <a:r>
              <a:rPr lang="es-PE" dirty="0" smtClean="0">
                <a:solidFill>
                  <a:srgbClr val="FFFF00"/>
                </a:solidFill>
              </a:rPr>
              <a:t>  con sensores  de física de nubes.</a:t>
            </a:r>
          </a:p>
          <a:p>
            <a:r>
              <a:rPr lang="es-PE" dirty="0" smtClean="0">
                <a:solidFill>
                  <a:srgbClr val="FFFF00"/>
                </a:solidFill>
              </a:rPr>
              <a:t>OMAT puede aumentar o deprimir la precipitación</a:t>
            </a:r>
          </a:p>
          <a:p>
            <a:endParaRPr lang="es-PE" dirty="0" smtClean="0"/>
          </a:p>
          <a:p>
            <a:endParaRPr lang="es-PE" dirty="0" smtClean="0"/>
          </a:p>
          <a:p>
            <a:endParaRPr lang="es-PE" dirty="0" smtClean="0"/>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b</a:t>
            </a:r>
            <a:endParaRPr lang="es-PE" dirty="0"/>
          </a:p>
        </p:txBody>
      </p:sp>
      <p:pic>
        <p:nvPicPr>
          <p:cNvPr id="2050" name="Picture 2"/>
          <p:cNvPicPr>
            <a:picLocks noGrp="1" noChangeAspect="1" noChangeArrowheads="1"/>
          </p:cNvPicPr>
          <p:nvPr>
            <p:ph idx="1"/>
          </p:nvPr>
        </p:nvPicPr>
        <p:blipFill>
          <a:blip r:embed="rId3"/>
          <a:srcRect/>
          <a:stretch>
            <a:fillRect/>
          </a:stretch>
        </p:blipFill>
        <p:spPr bwMode="auto">
          <a:xfrm>
            <a:off x="0" y="500042"/>
            <a:ext cx="5018844" cy="328614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024579" y="500042"/>
            <a:ext cx="4119421" cy="328614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52250" y="3826488"/>
            <a:ext cx="8506030" cy="2960098"/>
          </a:xfrm>
          <a:prstGeom prst="rect">
            <a:avLst/>
          </a:prstGeom>
          <a:noFill/>
          <a:ln w="9525">
            <a:noFill/>
            <a:miter lim="800000"/>
            <a:headEnd/>
            <a:tailEnd/>
          </a:ln>
          <a:effectLst/>
        </p:spPr>
      </p:pic>
      <p:sp>
        <p:nvSpPr>
          <p:cNvPr id="7" name="6 CuadroTexto">
            <a:hlinkClick r:id="rId6"/>
          </p:cNvPr>
          <p:cNvSpPr txBox="1"/>
          <p:nvPr/>
        </p:nvSpPr>
        <p:spPr>
          <a:xfrm>
            <a:off x="1071538" y="-71462"/>
            <a:ext cx="4256293" cy="523220"/>
          </a:xfrm>
          <a:prstGeom prst="rect">
            <a:avLst/>
          </a:prstGeom>
          <a:noFill/>
        </p:spPr>
        <p:txBody>
          <a:bodyPr wrap="none" rtlCol="0">
            <a:spAutoFit/>
          </a:bodyPr>
          <a:lstStyle/>
          <a:p>
            <a:r>
              <a:rPr lang="es-PE" sz="2800" dirty="0" smtClean="0">
                <a:solidFill>
                  <a:schemeClr val="bg1"/>
                </a:solidFill>
              </a:rPr>
              <a:t>Snow Pack </a:t>
            </a:r>
            <a:r>
              <a:rPr lang="es-PE" sz="2800" dirty="0" err="1" smtClean="0">
                <a:solidFill>
                  <a:schemeClr val="bg1"/>
                </a:solidFill>
              </a:rPr>
              <a:t>Augmentation</a:t>
            </a:r>
            <a:endParaRPr lang="es-PE"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2362"/>
            <a:ext cx="8229600" cy="1066800"/>
          </a:xfrm>
        </p:spPr>
        <p:txBody>
          <a:bodyPr/>
          <a:lstStyle/>
          <a:p>
            <a:r>
              <a:rPr lang="es-PE" dirty="0" smtClean="0"/>
              <a:t>Objeto de la Presentación</a:t>
            </a:r>
            <a:endParaRPr lang="es-PE" dirty="0"/>
          </a:p>
        </p:txBody>
      </p:sp>
      <p:sp>
        <p:nvSpPr>
          <p:cNvPr id="3" name="2 Marcador de contenido"/>
          <p:cNvSpPr>
            <a:spLocks noGrp="1"/>
          </p:cNvSpPr>
          <p:nvPr>
            <p:ph idx="1"/>
          </p:nvPr>
        </p:nvSpPr>
        <p:spPr>
          <a:xfrm>
            <a:off x="24384" y="1340158"/>
            <a:ext cx="9144000" cy="4325112"/>
          </a:xfrm>
        </p:spPr>
        <p:txBody>
          <a:bodyPr>
            <a:normAutofit lnSpcReduction="10000"/>
          </a:bodyPr>
          <a:lstStyle/>
          <a:p>
            <a:r>
              <a:rPr lang="es-PE" dirty="0" smtClean="0"/>
              <a:t>Promover acciones participativas para frenar el retraimiento glaciar  en el País, e incrementar la resiliencia social a los desastres por el calentamiento climático - &amp;</a:t>
            </a:r>
          </a:p>
          <a:p>
            <a:endParaRPr lang="es-PE" dirty="0" smtClean="0"/>
          </a:p>
          <a:p>
            <a:r>
              <a:rPr lang="es-PE" dirty="0" smtClean="0"/>
              <a:t>Lograr un Amplio Acuerdo, una Alianza entre Poblaciones y comunidades, GORE, AMPE, REMURPE, PCM/ MEF/ RREE/ MIDIS/ MINAM/ MINAGRI/ MVCS/MINCETUR /MINEM/ TRANSPORTE/ Educación / Defensa/ Cultura &amp;  Ciudadanía Ambiental &amp; Presidencia para conservar fuentes de agua ancestral, los APUS Nevados: Glaciares Andinos de 				Montañas Tropicales</a:t>
            </a:r>
          </a:p>
          <a:p>
            <a:endParaRPr lang="es-PE" dirty="0" smtClean="0"/>
          </a:p>
          <a:p>
            <a:endParaRPr lang="es-P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7092" y="195242"/>
            <a:ext cx="8229600" cy="1066800"/>
          </a:xfrm>
        </p:spPr>
        <p:txBody>
          <a:bodyPr>
            <a:normAutofit fontScale="90000"/>
          </a:bodyPr>
          <a:lstStyle/>
          <a:p>
            <a:pPr algn="ctr"/>
            <a:r>
              <a:rPr lang="es-PE" dirty="0" smtClean="0"/>
              <a:t>Agentes Catalíticos de Cristalización de agua a nevisca =&gt; Nieve.</a:t>
            </a:r>
            <a:r>
              <a:rPr lang="es-PE" baseline="-25000" dirty="0" smtClean="0"/>
              <a:t>¨,|=*</a:t>
            </a:r>
            <a:endParaRPr lang="es-PE" dirty="0"/>
          </a:p>
        </p:txBody>
      </p:sp>
      <p:sp>
        <p:nvSpPr>
          <p:cNvPr id="3" name="2 Marcador de contenido"/>
          <p:cNvSpPr>
            <a:spLocks noGrp="1"/>
          </p:cNvSpPr>
          <p:nvPr>
            <p:ph idx="1"/>
          </p:nvPr>
        </p:nvSpPr>
        <p:spPr>
          <a:xfrm>
            <a:off x="214282" y="1393154"/>
            <a:ext cx="8929718" cy="4757710"/>
          </a:xfrm>
        </p:spPr>
        <p:txBody>
          <a:bodyPr>
            <a:normAutofit fontScale="85000" lnSpcReduction="20000"/>
          </a:bodyPr>
          <a:lstStyle/>
          <a:p>
            <a:pPr algn="just"/>
            <a:r>
              <a:rPr lang="es-PE" dirty="0" smtClean="0"/>
              <a:t>Participación de la academia en Fabricar Agentes Catalíticos de Cristalización de agua, (Hielo Seco-CO2, N2L Nitrógeno líquido, Estelas Ioduro de Plata-IAg, nano cristales de Aloe Vera- otros),  dispositivos para implantes en nubes glaciares [-5°C a-50°C] súper-frías, para inducir precipitación de nieve. </a:t>
            </a:r>
          </a:p>
          <a:p>
            <a:r>
              <a:rPr lang="es-PE" dirty="0" smtClean="0"/>
              <a:t>Participación facultades de química, mecánica, electrónica, etc., </a:t>
            </a:r>
          </a:p>
          <a:p>
            <a:r>
              <a:rPr lang="es-PE" dirty="0" smtClean="0"/>
              <a:t>física.</a:t>
            </a:r>
          </a:p>
          <a:p>
            <a:r>
              <a:rPr lang="es-PE" dirty="0" smtClean="0"/>
              <a:t>N2L material ubicuo estratégico en procesos biotecnológicos</a:t>
            </a:r>
          </a:p>
          <a:p>
            <a:pPr algn="ctr"/>
            <a:r>
              <a:rPr lang="es-PE" dirty="0" smtClean="0"/>
              <a:t>1 taller identificará capacidades y requerimientos institucionales para fabricar agentes y dispositivos de dispersión a control remoto	 y su demanda en etapas piloto y operativa.</a:t>
            </a:r>
          </a:p>
          <a:p>
            <a:pPr algn="ctr"/>
            <a:endParaRPr lang="es-PE" dirty="0" smtClean="0"/>
          </a:p>
          <a:p>
            <a:pPr algn="r"/>
            <a:r>
              <a:rPr lang="es-PE" dirty="0" smtClean="0"/>
              <a:t>El programa en un escenario de implementación masiva, requiere formación de personal técnico, capacitado en el 			manejo de agentes y sistemas de implante. </a:t>
            </a:r>
          </a:p>
          <a:p>
            <a:pPr>
              <a:buNone/>
            </a:pPr>
            <a:endParaRPr lang="es-P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57222" y="0"/>
            <a:ext cx="4895850" cy="2543175"/>
          </a:xfrm>
          <a:prstGeom prst="rect">
            <a:avLst/>
          </a:prstGeom>
          <a:noFill/>
          <a:ln w="9525">
            <a:noFill/>
            <a:miter lim="800000"/>
            <a:headEnd/>
            <a:tailEnd/>
          </a:ln>
          <a:effectLst/>
        </p:spPr>
      </p:pic>
      <p:sp>
        <p:nvSpPr>
          <p:cNvPr id="5" name="1 Título"/>
          <p:cNvSpPr txBox="1">
            <a:spLocks/>
          </p:cNvSpPr>
          <p:nvPr/>
        </p:nvSpPr>
        <p:spPr>
          <a:xfrm>
            <a:off x="1257300" y="210946"/>
            <a:ext cx="7886700" cy="132556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PE" sz="3600" b="1" i="0" u="none" strike="noStrike" kern="1200" cap="none" spc="0" normalizeH="0" baseline="0" noProof="0" smtClean="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VANT – ANDINO Requisitos</a:t>
            </a:r>
            <a:endParaRPr kumimoji="0" lang="es-PE" sz="36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endParaRPr>
          </a:p>
        </p:txBody>
      </p:sp>
      <p:sp>
        <p:nvSpPr>
          <p:cNvPr id="6" name="2 Marcador de contenido"/>
          <p:cNvSpPr txBox="1">
            <a:spLocks/>
          </p:cNvSpPr>
          <p:nvPr/>
        </p:nvSpPr>
        <p:spPr>
          <a:xfrm>
            <a:off x="343711" y="2135397"/>
            <a:ext cx="8543956" cy="452596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800" b="0" i="0" u="none" strike="noStrike" kern="1200" cap="none" spc="0" normalizeH="0" baseline="0" noProof="0" dirty="0" smtClean="0">
                <a:ln>
                  <a:noFill/>
                </a:ln>
                <a:effectLst/>
                <a:uLnTx/>
                <a:uFillTx/>
                <a:latin typeface="+mn-lt"/>
                <a:ea typeface="+mn-ea"/>
                <a:cs typeface="+mn-cs"/>
              </a:rPr>
              <a:t>Fabricar un VANT Vehículo </a:t>
            </a:r>
            <a:r>
              <a:rPr kumimoji="0" lang="es-PE" sz="2800" b="0" i="0" u="none" strike="noStrike" kern="1200" cap="none" spc="0" normalizeH="0" baseline="0" noProof="0" dirty="0" smtClean="0">
                <a:ln>
                  <a:noFill/>
                </a:ln>
                <a:solidFill>
                  <a:schemeClr val="tx1"/>
                </a:solidFill>
                <a:effectLst/>
                <a:uLnTx/>
                <a:uFillTx/>
                <a:latin typeface="+mn-lt"/>
                <a:ea typeface="+mn-ea"/>
                <a:cs typeface="+mn-cs"/>
              </a:rPr>
              <a:t>aéreo no tripulado de carga útil 20kg, techo de vuelo 7Km, auton.100km,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800" b="0" i="0" u="none" strike="noStrike" kern="1200" cap="none" spc="0" normalizeH="0" baseline="0" noProof="0" dirty="0" smtClean="0">
                <a:ln>
                  <a:noFill/>
                </a:ln>
                <a:solidFill>
                  <a:schemeClr val="tx1"/>
                </a:solidFill>
                <a:effectLst/>
                <a:uLnTx/>
                <a:uFillTx/>
                <a:latin typeface="+mn-lt"/>
                <a:ea typeface="+mn-ea"/>
                <a:cs typeface="+mn-cs"/>
              </a:rPr>
              <a:t>Desarrollo CAD-3D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800" b="0" i="0" u="none" strike="noStrike" kern="1200" cap="none" spc="0" normalizeH="0" baseline="0" noProof="0" dirty="0" smtClean="0">
                <a:ln>
                  <a:noFill/>
                </a:ln>
                <a:solidFill>
                  <a:schemeClr val="tx1"/>
                </a:solidFill>
                <a:effectLst/>
                <a:uLnTx/>
                <a:uFillTx/>
                <a:latin typeface="+mn-lt"/>
                <a:ea typeface="+mn-ea"/>
                <a:cs typeface="+mn-cs"/>
              </a:rPr>
              <a:t>“impresión en fibra de carbono”,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800" b="0" i="0" u="none" strike="noStrike" kern="1200" cap="none" spc="0" normalizeH="0" baseline="0" noProof="0" dirty="0" smtClean="0">
                <a:ln>
                  <a:noFill/>
                </a:ln>
                <a:solidFill>
                  <a:schemeClr val="tx1"/>
                </a:solidFill>
                <a:effectLst/>
                <a:uLnTx/>
                <a:uFillTx/>
                <a:latin typeface="+mn-lt"/>
                <a:ea typeface="+mn-ea"/>
                <a:cs typeface="+mn-cs"/>
              </a:rPr>
              <a:t>compra de </a:t>
            </a:r>
            <a:r>
              <a:rPr kumimoji="0" lang="es-PE" sz="2800" b="0" i="0" u="none" strike="noStrike" kern="1200" cap="none" spc="0" normalizeH="0" baseline="0" noProof="0" dirty="0" err="1" smtClean="0">
                <a:ln>
                  <a:noFill/>
                </a:ln>
                <a:solidFill>
                  <a:schemeClr val="tx1"/>
                </a:solidFill>
                <a:effectLst/>
                <a:uLnTx/>
                <a:uFillTx/>
                <a:latin typeface="+mn-lt"/>
                <a:ea typeface="+mn-ea"/>
                <a:cs typeface="+mn-cs"/>
              </a:rPr>
              <a:t>motob</a:t>
            </a:r>
            <a:endParaRPr kumimoji="0" lang="es-PE"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800" b="0" i="0" u="none" strike="noStrike" kern="1200" cap="none" spc="0" normalizeH="0" baseline="0" noProof="0" dirty="0" smtClean="0">
                <a:ln>
                  <a:noFill/>
                </a:ln>
                <a:solidFill>
                  <a:schemeClr val="tx1"/>
                </a:solidFill>
                <a:effectLst/>
                <a:uLnTx/>
                <a:uFillTx/>
                <a:latin typeface="+mn-lt"/>
                <a:ea typeface="+mn-ea"/>
                <a:cs typeface="+mn-cs"/>
              </a:rPr>
              <a:t>Ensamble con Instrumental de física de nubes, pruebas en aire.</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800" b="0" i="0" u="none" strike="noStrike" kern="1200" cap="none" spc="0" normalizeH="0" baseline="0" noProof="0" dirty="0" smtClean="0">
                <a:ln>
                  <a:noFill/>
                </a:ln>
                <a:solidFill>
                  <a:schemeClr val="tx1"/>
                </a:solidFill>
                <a:effectLst/>
                <a:uLnTx/>
                <a:uFillTx/>
                <a:latin typeface="+mn-lt"/>
                <a:ea typeface="+mn-ea"/>
                <a:cs typeface="+mn-cs"/>
              </a:rPr>
              <a:t>Y sistema de siembra N2Liq. en nubes glaciares.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E"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27474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144"/>
            <a:ext cx="8229600" cy="1143000"/>
          </a:xfrm>
        </p:spPr>
        <p:txBody>
          <a:bodyPr>
            <a:normAutofit/>
          </a:bodyPr>
          <a:lstStyle/>
          <a:p>
            <a:r>
              <a:rPr lang="es-PE" sz="3600" dirty="0" smtClean="0">
                <a:solidFill>
                  <a:schemeClr val="accent2"/>
                </a:solidFill>
              </a:rPr>
              <a:t>Diálogos Climáticos Democráticos?</a:t>
            </a:r>
            <a:endParaRPr lang="es-PE" sz="3600" dirty="0">
              <a:solidFill>
                <a:schemeClr val="accent2"/>
              </a:solidFill>
            </a:endParaRPr>
          </a:p>
        </p:txBody>
      </p:sp>
      <p:pic>
        <p:nvPicPr>
          <p:cNvPr id="4" name="1 Imagen" descr="forzamientos-radiativos-ipcc-co2-nubes.png"/>
          <p:cNvPicPr>
            <a:picLocks noGrp="1"/>
          </p:cNvPicPr>
          <p:nvPr>
            <p:ph idx="1"/>
          </p:nvPr>
        </p:nvPicPr>
        <p:blipFill>
          <a:blip r:embed="rId3"/>
          <a:stretch>
            <a:fillRect/>
          </a:stretch>
        </p:blipFill>
        <p:spPr>
          <a:xfrm>
            <a:off x="142844" y="714380"/>
            <a:ext cx="8858280" cy="6215082"/>
          </a:xfrm>
          <a:prstGeom prst="rect">
            <a:avLst/>
          </a:prstGeom>
        </p:spPr>
      </p:pic>
      <p:sp>
        <p:nvSpPr>
          <p:cNvPr id="5" name="4 CuadroTexto"/>
          <p:cNvSpPr txBox="1"/>
          <p:nvPr/>
        </p:nvSpPr>
        <p:spPr>
          <a:xfrm>
            <a:off x="40341" y="5630777"/>
            <a:ext cx="4963923" cy="1200329"/>
          </a:xfrm>
          <a:prstGeom prst="rect">
            <a:avLst/>
          </a:prstGeom>
          <a:noFill/>
        </p:spPr>
        <p:txBody>
          <a:bodyPr wrap="none" rtlCol="0">
            <a:spAutoFit/>
          </a:bodyPr>
          <a:lstStyle/>
          <a:p>
            <a:r>
              <a:rPr lang="es-PE" b="1" dirty="0" smtClean="0"/>
              <a:t>Elevación del Nivel y Acidificación de los  Océanos</a:t>
            </a:r>
          </a:p>
          <a:p>
            <a:r>
              <a:rPr lang="es-PE" b="1" dirty="0" smtClean="0"/>
              <a:t>Reducción de la Masa Glaciar Polar y de  Montaña</a:t>
            </a:r>
          </a:p>
          <a:p>
            <a:r>
              <a:rPr lang="es-PE" b="1" dirty="0" smtClean="0"/>
              <a:t>Reducción de la cobertura boscosa y desertización</a:t>
            </a:r>
          </a:p>
          <a:p>
            <a:r>
              <a:rPr lang="es-PE" b="1" dirty="0" smtClean="0"/>
              <a:t>Perdida local de la </a:t>
            </a:r>
            <a:r>
              <a:rPr lang="es-PE" b="1" dirty="0" smtClean="0">
                <a:solidFill>
                  <a:srgbClr val="FF0000"/>
                </a:solidFill>
              </a:rPr>
              <a:t>Biodiversidad</a:t>
            </a:r>
            <a:endParaRPr lang="es-PE"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401080" cy="1066800"/>
          </a:xfrm>
        </p:spPr>
        <p:txBody>
          <a:bodyPr>
            <a:normAutofit/>
          </a:bodyPr>
          <a:lstStyle/>
          <a:p>
            <a:r>
              <a:rPr lang="es-PE" dirty="0" smtClean="0"/>
              <a:t>E. La Energía ME: Métrica Ecológica</a:t>
            </a:r>
            <a:endParaRPr lang="es-PE" dirty="0"/>
          </a:p>
        </p:txBody>
      </p:sp>
      <p:sp>
        <p:nvSpPr>
          <p:cNvPr id="3" name="2 Marcador de contenido"/>
          <p:cNvSpPr>
            <a:spLocks noGrp="1"/>
          </p:cNvSpPr>
          <p:nvPr>
            <p:ph idx="1"/>
          </p:nvPr>
        </p:nvSpPr>
        <p:spPr>
          <a:xfrm>
            <a:off x="0" y="1500174"/>
            <a:ext cx="8929718" cy="5114900"/>
          </a:xfrm>
        </p:spPr>
        <p:txBody>
          <a:bodyPr>
            <a:normAutofit lnSpcReduction="10000"/>
          </a:bodyPr>
          <a:lstStyle/>
          <a:p>
            <a:pPr algn="ctr"/>
            <a:r>
              <a:rPr lang="es-PE" dirty="0" smtClean="0"/>
              <a:t>Un Sistema de Intercambio Energético Social, es  Transparente, al evitar transacciones financieras</a:t>
            </a:r>
          </a:p>
          <a:p>
            <a:pPr algn="ctr"/>
            <a:endParaRPr lang="es-PE" dirty="0" smtClean="0"/>
          </a:p>
          <a:p>
            <a:pPr algn="ctr"/>
            <a:r>
              <a:rPr lang="es-PE" dirty="0" smtClean="0"/>
              <a:t>La Métrica: Forma de medir y hablar-negociar en las sociedades, en contextos de remediación de la crisis ambiental global, debe ser ecológica, para</a:t>
            </a:r>
          </a:p>
          <a:p>
            <a:pPr algn="ctr"/>
            <a:r>
              <a:rPr lang="es-PE" dirty="0" smtClean="0"/>
              <a:t>Evolucionar: Transar con la Madre Tierra: Acciones que aumenten el potencial de la naturaleza.</a:t>
            </a:r>
          </a:p>
          <a:p>
            <a:pPr algn="r"/>
            <a:r>
              <a:rPr lang="es-PE" dirty="0" smtClean="0"/>
              <a:t>Los AAA facilitan la restauración, valoran Acciones </a:t>
            </a:r>
            <a:r>
              <a:rPr lang="es-PE" dirty="0"/>
              <a:t>y </a:t>
            </a:r>
            <a:r>
              <a:rPr lang="es-PE" dirty="0" smtClean="0"/>
              <a:t>Flujos de energía, que pueden ser igualmente compensados: x 	Transferencia de energía renovable x conectividad 		&amp; otras Aplica- Acciones´-</a:t>
            </a:r>
          </a:p>
          <a:p>
            <a:pPr algn="just"/>
            <a:endParaRPr lang="es-PE" dirty="0" smtClean="0">
              <a:solidFill>
                <a:schemeClr val="accent5">
                  <a:lumMod val="50000"/>
                </a:schemeClr>
              </a:solidFill>
            </a:endParaRPr>
          </a:p>
          <a:p>
            <a:pPr algn="just"/>
            <a:endParaRPr lang="es-PE" dirty="0" smtClean="0">
              <a:solidFill>
                <a:schemeClr val="accent6">
                  <a:lumMod val="75000"/>
                </a:schemeClr>
              </a:solidFill>
            </a:endParaRPr>
          </a:p>
          <a:p>
            <a:pPr algn="just">
              <a:buNone/>
            </a:pPr>
            <a:endParaRPr lang="es-PE"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852"/>
            <a:ext cx="8229600" cy="1066800"/>
          </a:xfrm>
        </p:spPr>
        <p:txBody>
          <a:bodyPr/>
          <a:lstStyle/>
          <a:p>
            <a:r>
              <a:rPr lang="es-PE" b="1" dirty="0" smtClean="0">
                <a:solidFill>
                  <a:srgbClr val="FF0000"/>
                </a:solidFill>
              </a:rPr>
              <a:t>Acción Física </a:t>
            </a:r>
            <a:r>
              <a:rPr lang="es-PE" dirty="0" smtClean="0">
                <a:solidFill>
                  <a:srgbClr val="FF0000"/>
                </a:solidFill>
              </a:rPr>
              <a:t>y</a:t>
            </a:r>
            <a:r>
              <a:rPr lang="es-PE" b="1" dirty="0" smtClean="0">
                <a:solidFill>
                  <a:srgbClr val="FF0000"/>
                </a:solidFill>
              </a:rPr>
              <a:t> PMAN</a:t>
            </a:r>
            <a:r>
              <a:rPr lang="es-PE" dirty="0" smtClean="0"/>
              <a:t>	</a:t>
            </a:r>
            <a:endParaRPr lang="es-PE" dirty="0"/>
          </a:p>
        </p:txBody>
      </p:sp>
      <p:sp>
        <p:nvSpPr>
          <p:cNvPr id="3" name="2 Marcador de contenido"/>
          <p:cNvSpPr>
            <a:spLocks noGrp="1"/>
          </p:cNvSpPr>
          <p:nvPr>
            <p:ph idx="1"/>
          </p:nvPr>
        </p:nvSpPr>
        <p:spPr>
          <a:xfrm>
            <a:off x="0" y="1142984"/>
            <a:ext cx="9001156" cy="5929354"/>
          </a:xfrm>
        </p:spPr>
        <p:txBody>
          <a:bodyPr>
            <a:normAutofit lnSpcReduction="10000"/>
          </a:bodyPr>
          <a:lstStyle/>
          <a:p>
            <a:pPr algn="just"/>
            <a:r>
              <a:rPr lang="es-PE" dirty="0" smtClean="0"/>
              <a:t>De igual forma que se hacen los cálculos financieros por consumo de energía, sumándolos en S/. , igual se puede sumar las energías propiamente dichas, alimento, combustible, electricidad, foresta, etc., en  +- J</a:t>
            </a:r>
          </a:p>
          <a:p>
            <a:pPr algn="just"/>
            <a:r>
              <a:rPr lang="es-PE" dirty="0" smtClean="0"/>
              <a:t>La Acción Mecánica A se calcula diferenciando  la Energía cinética de la Energía Potencial, y sumando en los tiempos de acción, dentro de un periodo</a:t>
            </a:r>
          </a:p>
          <a:p>
            <a:pPr algn="ctr"/>
            <a:r>
              <a:rPr lang="es-PE" b="1" dirty="0" smtClean="0">
                <a:solidFill>
                  <a:srgbClr val="FFFF00"/>
                </a:solidFill>
              </a:rPr>
              <a:t>A = </a:t>
            </a:r>
            <a:r>
              <a:rPr lang="el-GR" sz="3600" b="1" dirty="0" smtClean="0">
                <a:solidFill>
                  <a:srgbClr val="FFFF00"/>
                </a:solidFill>
              </a:rPr>
              <a:t>Σ</a:t>
            </a:r>
            <a:r>
              <a:rPr lang="es-PE" b="1" dirty="0" smtClean="0">
                <a:solidFill>
                  <a:srgbClr val="FFFF00"/>
                </a:solidFill>
              </a:rPr>
              <a:t>[E</a:t>
            </a:r>
            <a:r>
              <a:rPr lang="es-PE" dirty="0" smtClean="0">
                <a:solidFill>
                  <a:srgbClr val="FFFF00"/>
                </a:solidFill>
              </a:rPr>
              <a:t>K</a:t>
            </a:r>
            <a:r>
              <a:rPr lang="es-PE" b="1" dirty="0" smtClean="0">
                <a:solidFill>
                  <a:srgbClr val="FFFF00"/>
                </a:solidFill>
              </a:rPr>
              <a:t> – E</a:t>
            </a:r>
            <a:r>
              <a:rPr lang="es-PE" dirty="0" smtClean="0">
                <a:solidFill>
                  <a:srgbClr val="FFFF00"/>
                </a:solidFill>
              </a:rPr>
              <a:t>P</a:t>
            </a:r>
            <a:r>
              <a:rPr lang="es-PE" b="1" dirty="0" smtClean="0">
                <a:solidFill>
                  <a:srgbClr val="FFFF00"/>
                </a:solidFill>
              </a:rPr>
              <a:t>].</a:t>
            </a:r>
            <a:r>
              <a:rPr lang="el-GR" b="1" dirty="0" smtClean="0">
                <a:solidFill>
                  <a:srgbClr val="FFFF00"/>
                </a:solidFill>
              </a:rPr>
              <a:t>Δ</a:t>
            </a:r>
            <a:r>
              <a:rPr lang="es-PE" dirty="0" smtClean="0">
                <a:solidFill>
                  <a:srgbClr val="FFFF00"/>
                </a:solidFill>
              </a:rPr>
              <a:t>t </a:t>
            </a:r>
            <a:r>
              <a:rPr lang="es-PE" b="1" dirty="0" smtClean="0">
                <a:solidFill>
                  <a:srgbClr val="FFFF00"/>
                </a:solidFill>
              </a:rPr>
              <a:t> </a:t>
            </a:r>
            <a:r>
              <a:rPr lang="es-PE" dirty="0" smtClean="0">
                <a:solidFill>
                  <a:srgbClr val="FFFF00"/>
                </a:solidFill>
              </a:rPr>
              <a:t>; sJ (“acto”)</a:t>
            </a:r>
          </a:p>
          <a:p>
            <a:pPr algn="just"/>
            <a:r>
              <a:rPr lang="es-PE" b="1" dirty="0" smtClean="0">
                <a:solidFill>
                  <a:srgbClr val="FFC000"/>
                </a:solidFill>
              </a:rPr>
              <a:t>Acción(sJ)</a:t>
            </a:r>
            <a:r>
              <a:rPr lang="es-PE" dirty="0" smtClean="0">
                <a:solidFill>
                  <a:srgbClr val="FFC000"/>
                </a:solidFill>
              </a:rPr>
              <a:t>≈“</a:t>
            </a:r>
            <a:r>
              <a:rPr lang="es-PE" b="1" dirty="0" smtClean="0">
                <a:solidFill>
                  <a:srgbClr val="FFC000"/>
                </a:solidFill>
              </a:rPr>
              <a:t>tiempo de despliegue de energía</a:t>
            </a:r>
            <a:r>
              <a:rPr lang="es-PE" dirty="0" smtClean="0"/>
              <a:t>”</a:t>
            </a:r>
          </a:p>
          <a:p>
            <a:pPr algn="just"/>
            <a:r>
              <a:rPr lang="es-PE" dirty="0" smtClean="0"/>
              <a:t>A+ incrementa cinéticas, disminuye potenciales </a:t>
            </a:r>
            <a:r>
              <a:rPr lang="es-PE" dirty="0" smtClean="0">
                <a:solidFill>
                  <a:srgbClr val="FF0000"/>
                </a:solidFill>
              </a:rPr>
              <a:t> </a:t>
            </a:r>
            <a:r>
              <a:rPr lang="es-PE" b="1" dirty="0" smtClean="0">
                <a:solidFill>
                  <a:srgbClr val="FF0000"/>
                </a:solidFill>
              </a:rPr>
              <a:t>X</a:t>
            </a:r>
          </a:p>
          <a:p>
            <a:pPr algn="just"/>
            <a:r>
              <a:rPr lang="es-PE" dirty="0" smtClean="0"/>
              <a:t>A- reduce cinéticas, aumenta potencial natural   </a:t>
            </a:r>
            <a:r>
              <a:rPr lang="es-PE" b="1" dirty="0" smtClean="0">
                <a:solidFill>
                  <a:srgbClr val="92D050"/>
                </a:solidFill>
              </a:rPr>
              <a:t>√</a:t>
            </a:r>
          </a:p>
          <a:p>
            <a:pPr algn="r"/>
            <a:r>
              <a:rPr lang="es-PE" dirty="0" smtClean="0"/>
              <a:t>Los procesos Naturales-ecológicos se rigen por el 		</a:t>
            </a:r>
            <a:r>
              <a:rPr lang="es-PE" i="1" dirty="0" smtClean="0">
                <a:solidFill>
                  <a:srgbClr val="FFFF00"/>
                </a:solidFill>
              </a:rPr>
              <a:t>Principio de Mínima Acción</a:t>
            </a:r>
            <a:r>
              <a:rPr lang="es-PE" dirty="0" smtClean="0">
                <a:solidFill>
                  <a:srgbClr val="FFFF00"/>
                </a:solidFill>
              </a:rPr>
              <a:t> (Natural)</a:t>
            </a:r>
            <a:r>
              <a:rPr lang="es-PE" dirty="0" smtClean="0"/>
              <a:t> </a:t>
            </a:r>
            <a:r>
              <a:rPr lang="es-PE" dirty="0" smtClean="0">
                <a:solidFill>
                  <a:schemeClr val="accent5">
                    <a:lumMod val="75000"/>
                  </a:schemeClr>
                </a:solidFill>
              </a:rPr>
              <a:t>PMAN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42047"/>
            <a:ext cx="8686800" cy="1066800"/>
          </a:xfrm>
        </p:spPr>
        <p:txBody>
          <a:bodyPr>
            <a:normAutofit fontScale="90000"/>
          </a:bodyPr>
          <a:lstStyle/>
          <a:p>
            <a:r>
              <a:rPr lang="es-PE" dirty="0" smtClean="0"/>
              <a:t>F. Financiamiento Ecológico al Ciudadano </a:t>
            </a:r>
            <a:r>
              <a:rPr lang="es-PE" dirty="0" smtClean="0">
                <a:solidFill>
                  <a:schemeClr val="accent6">
                    <a:lumMod val="60000"/>
                    <a:lumOff val="40000"/>
                  </a:schemeClr>
                </a:solidFill>
              </a:rPr>
              <a:t>Facilita MEF / MINEM / MINAM / RREE</a:t>
            </a:r>
            <a:endParaRPr lang="es-PE" dirty="0"/>
          </a:p>
        </p:txBody>
      </p:sp>
      <p:sp>
        <p:nvSpPr>
          <p:cNvPr id="3" name="2 Marcador de contenido"/>
          <p:cNvSpPr>
            <a:spLocks noGrp="1"/>
          </p:cNvSpPr>
          <p:nvPr>
            <p:ph idx="1"/>
          </p:nvPr>
        </p:nvSpPr>
        <p:spPr>
          <a:xfrm>
            <a:off x="242918" y="1721216"/>
            <a:ext cx="8686800" cy="4325112"/>
          </a:xfrm>
        </p:spPr>
        <p:txBody>
          <a:bodyPr>
            <a:normAutofit lnSpcReduction="10000"/>
          </a:bodyPr>
          <a:lstStyle/>
          <a:p>
            <a:r>
              <a:rPr lang="es-PE" dirty="0" smtClean="0"/>
              <a:t>Paradigma: “</a:t>
            </a:r>
            <a:r>
              <a:rPr lang="es-PE" dirty="0" smtClean="0">
                <a:solidFill>
                  <a:srgbClr val="FF0000"/>
                </a:solidFill>
              </a:rPr>
              <a:t>Independencia Energética Familiar</a:t>
            </a:r>
            <a:r>
              <a:rPr lang="es-PE" dirty="0" smtClean="0"/>
              <a:t>, mejor estrategia para reducir la vulnerabilidad social al CC”</a:t>
            </a:r>
          </a:p>
          <a:p>
            <a:r>
              <a:rPr lang="es-PE" dirty="0" smtClean="0"/>
              <a:t>Sistema Financiero de intercambios  de Energía, Genera [COFIDE, BN, ASBANC, FPCMAC, etc.]</a:t>
            </a:r>
          </a:p>
          <a:p>
            <a:r>
              <a:rPr lang="es-PE" dirty="0" smtClean="0"/>
              <a:t>Retribuye el Voluntariado de remediación ambiental de  ecosistemas: ej. Restauración glaciar, forestación de montañas y costera, de desiertos, Andenes y Canales</a:t>
            </a:r>
          </a:p>
          <a:p>
            <a:r>
              <a:rPr lang="es-PE" dirty="0" smtClean="0">
                <a:solidFill>
                  <a:schemeClr val="accent4">
                    <a:lumMod val="20000"/>
                    <a:lumOff val="80000"/>
                  </a:schemeClr>
                </a:solidFill>
              </a:rPr>
              <a:t>Certificación Instrumentada desde GORE, MP, MD...</a:t>
            </a:r>
          </a:p>
          <a:p>
            <a:pPr algn="ctr"/>
            <a:r>
              <a:rPr lang="es-PE" dirty="0" smtClean="0">
                <a:solidFill>
                  <a:schemeClr val="accent6">
                    <a:lumMod val="20000"/>
                    <a:lumOff val="80000"/>
                  </a:schemeClr>
                </a:solidFill>
              </a:rPr>
              <a:t>Participación Concertada de la Banca con Proveedores de sistemas de energía limpia, renovable.</a:t>
            </a:r>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28604"/>
            <a:ext cx="8229600" cy="1066800"/>
          </a:xfrm>
        </p:spPr>
        <p:txBody>
          <a:bodyPr>
            <a:normAutofit fontScale="90000"/>
          </a:bodyPr>
          <a:lstStyle/>
          <a:p>
            <a:r>
              <a:rPr lang="es-PE" dirty="0" smtClean="0"/>
              <a:t>Retos para Promover la 		Economía Verde - Ecológica </a:t>
            </a:r>
            <a:endParaRPr lang="es-PE" dirty="0"/>
          </a:p>
        </p:txBody>
      </p:sp>
      <p:sp>
        <p:nvSpPr>
          <p:cNvPr id="3" name="2 Marcador de contenido"/>
          <p:cNvSpPr>
            <a:spLocks noGrp="1"/>
          </p:cNvSpPr>
          <p:nvPr>
            <p:ph idx="1"/>
          </p:nvPr>
        </p:nvSpPr>
        <p:spPr>
          <a:xfrm>
            <a:off x="0" y="1903433"/>
            <a:ext cx="9144000" cy="4954567"/>
          </a:xfrm>
        </p:spPr>
        <p:txBody>
          <a:bodyPr>
            <a:normAutofit/>
          </a:bodyPr>
          <a:lstStyle/>
          <a:p>
            <a:r>
              <a:rPr lang="es-PE" dirty="0" smtClean="0">
                <a:solidFill>
                  <a:schemeClr val="accent5">
                    <a:lumMod val="75000"/>
                  </a:schemeClr>
                </a:solidFill>
              </a:rPr>
              <a:t>Es necesaria RSE Bancaria creando productos  financieros </a:t>
            </a:r>
            <a:r>
              <a:rPr lang="es-PE" dirty="0" smtClean="0">
                <a:solidFill>
                  <a:srgbClr val="00B050"/>
                </a:solidFill>
              </a:rPr>
              <a:t>que acerquen capitales verde$ al ciudadano corriente</a:t>
            </a:r>
          </a:p>
          <a:p>
            <a:r>
              <a:rPr lang="es-PE" dirty="0" smtClean="0">
                <a:solidFill>
                  <a:srgbClr val="C00000"/>
                </a:solidFill>
              </a:rPr>
              <a:t>Confianza</a:t>
            </a:r>
            <a:r>
              <a:rPr lang="es-PE" dirty="0" smtClean="0"/>
              <a:t> de la Banca en la rentabilidad de SER 	Sistemas a Energía Renovable.</a:t>
            </a:r>
          </a:p>
          <a:p>
            <a:r>
              <a:rPr lang="es-PE" dirty="0" smtClean="0">
                <a:solidFill>
                  <a:srgbClr val="00B050"/>
                </a:solidFill>
              </a:rPr>
              <a:t>Capitales Verde$, </a:t>
            </a:r>
            <a:r>
              <a:rPr lang="es-PE" dirty="0">
                <a:solidFill>
                  <a:srgbClr val="00B050"/>
                </a:solidFill>
              </a:rPr>
              <a:t>Fondos del </a:t>
            </a:r>
            <a:r>
              <a:rPr lang="es-PE" dirty="0" smtClean="0">
                <a:solidFill>
                  <a:srgbClr val="00B050"/>
                </a:solidFill>
              </a:rPr>
              <a:t>Clima ecológico ambientales</a:t>
            </a:r>
            <a:r>
              <a:rPr lang="es-PE" dirty="0">
                <a:solidFill>
                  <a:srgbClr val="00B050"/>
                </a:solidFill>
              </a:rPr>
              <a:t>, son de bajo interés de préstamo y </a:t>
            </a:r>
            <a:r>
              <a:rPr lang="es-PE" dirty="0" smtClean="0">
                <a:solidFill>
                  <a:srgbClr val="00B050"/>
                </a:solidFill>
              </a:rPr>
              <a:t>retorno</a:t>
            </a:r>
            <a:r>
              <a:rPr lang="es-PE" dirty="0" smtClean="0"/>
              <a:t>. </a:t>
            </a:r>
          </a:p>
          <a:p>
            <a:pPr algn="ctr"/>
            <a:r>
              <a:rPr lang="es-PE" dirty="0" smtClean="0">
                <a:solidFill>
                  <a:schemeClr val="accent6">
                    <a:lumMod val="75000"/>
                  </a:schemeClr>
                </a:solidFill>
              </a:rPr>
              <a:t>Empresa </a:t>
            </a:r>
            <a:r>
              <a:rPr lang="es-PE" dirty="0">
                <a:solidFill>
                  <a:schemeClr val="accent6">
                    <a:lumMod val="75000"/>
                  </a:schemeClr>
                </a:solidFill>
              </a:rPr>
              <a:t>que </a:t>
            </a:r>
            <a:r>
              <a:rPr lang="es-PE" dirty="0" smtClean="0">
                <a:solidFill>
                  <a:schemeClr val="accent6">
                    <a:lumMod val="75000"/>
                  </a:schemeClr>
                </a:solidFill>
              </a:rPr>
              <a:t>oferte sistemas </a:t>
            </a:r>
            <a:r>
              <a:rPr lang="es-PE" dirty="0">
                <a:solidFill>
                  <a:schemeClr val="accent6">
                    <a:lumMod val="75000"/>
                  </a:schemeClr>
                </a:solidFill>
              </a:rPr>
              <a:t>a </a:t>
            </a:r>
            <a:r>
              <a:rPr lang="es-PE" dirty="0" smtClean="0">
                <a:solidFill>
                  <a:schemeClr val="accent6">
                    <a:lumMod val="75000"/>
                  </a:schemeClr>
                </a:solidFill>
              </a:rPr>
              <a:t>energía renovable SER limpia-certificada, debe capacitarse y operar como intermediario financiero IF por ley</a:t>
            </a:r>
            <a:r>
              <a:rPr lang="es-PE" dirty="0" smtClean="0"/>
              <a:t>.</a:t>
            </a:r>
          </a:p>
          <a:p>
            <a:pPr algn="ctr"/>
            <a:r>
              <a:rPr lang="es-PE" dirty="0" smtClean="0">
                <a:solidFill>
                  <a:schemeClr val="accent1"/>
                </a:solidFill>
              </a:rPr>
              <a:t>“Paradigma: Independencia Energética Familiar, como estrategia para reducir la vulnerabilidad social al CC”</a:t>
            </a:r>
          </a:p>
          <a:p>
            <a:endParaRPr lang="es-PE" dirty="0"/>
          </a:p>
          <a:p>
            <a:endParaRPr lang="es-P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1143000"/>
          </a:xfrm>
        </p:spPr>
        <p:txBody>
          <a:bodyPr/>
          <a:lstStyle/>
          <a:p>
            <a:r>
              <a:rPr lang="es-PE" dirty="0" smtClean="0"/>
              <a:t>AAA con ACC del MRV</a:t>
            </a:r>
            <a:endParaRPr lang="es-PE" dirty="0"/>
          </a:p>
        </p:txBody>
      </p:sp>
      <p:sp>
        <p:nvSpPr>
          <p:cNvPr id="3" name="2 Marcador de contenido"/>
          <p:cNvSpPr>
            <a:spLocks noGrp="1"/>
          </p:cNvSpPr>
          <p:nvPr>
            <p:ph idx="1"/>
          </p:nvPr>
        </p:nvSpPr>
        <p:spPr>
          <a:xfrm>
            <a:off x="370605" y="1316957"/>
            <a:ext cx="8401080" cy="5143536"/>
          </a:xfrm>
        </p:spPr>
        <p:txBody>
          <a:bodyPr>
            <a:normAutofit fontScale="92500" lnSpcReduction="10000"/>
          </a:bodyPr>
          <a:lstStyle/>
          <a:p>
            <a:r>
              <a:rPr lang="es-PE" dirty="0" smtClean="0"/>
              <a:t>AAA requieren Liderazgo de Autoridades y Lideres locales Acordes con el propósito de sanear el territorio</a:t>
            </a:r>
          </a:p>
          <a:p>
            <a:r>
              <a:rPr lang="es-PE" dirty="0" smtClean="0"/>
              <a:t>Identificación de zonas de tratamiento prioritario, zonas de relave, biodigestor familiar, etc.</a:t>
            </a:r>
          </a:p>
          <a:p>
            <a:pPr algn="just"/>
            <a:r>
              <a:rPr lang="es-PE" dirty="0" smtClean="0">
                <a:solidFill>
                  <a:schemeClr val="accent5">
                    <a:lumMod val="40000"/>
                    <a:lumOff val="60000"/>
                  </a:schemeClr>
                </a:solidFill>
              </a:rPr>
              <a:t>Para Garantizar Ejecutar Tareas Acordadas AAA,  requiere Monitoreo, Reporte, Verificación MRV.</a:t>
            </a:r>
          </a:p>
          <a:p>
            <a:pPr algn="just"/>
            <a:r>
              <a:rPr lang="es-PE" dirty="0" smtClean="0">
                <a:solidFill>
                  <a:schemeClr val="accent5">
                    <a:lumMod val="40000"/>
                    <a:lumOff val="60000"/>
                  </a:schemeClr>
                </a:solidFill>
              </a:rPr>
              <a:t>El ACC Aseguramiento del Control de Calidad brinda Asesoramiento para implementar SCC Sistemas de Control de Calidad q” realicen MR Monitoreo y Reporte- de Acuerdos Institucionales-</a:t>
            </a:r>
          </a:p>
          <a:p>
            <a:pPr algn="just"/>
            <a:endParaRPr lang="es-PE" dirty="0" smtClean="0">
              <a:solidFill>
                <a:schemeClr val="accent5">
                  <a:lumMod val="40000"/>
                  <a:lumOff val="60000"/>
                </a:schemeClr>
              </a:solidFill>
            </a:endParaRPr>
          </a:p>
          <a:p>
            <a:pPr algn="ctr"/>
            <a:r>
              <a:rPr lang="es-PE" dirty="0" smtClean="0">
                <a:solidFill>
                  <a:schemeClr val="accent5">
                    <a:lumMod val="40000"/>
                    <a:lumOff val="60000"/>
                  </a:schemeClr>
                </a:solidFill>
              </a:rPr>
              <a:t>El Asegurador, persona encargada de Verificar, 	profesional independiente con criterio técnico.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05875"/>
            <a:ext cx="8229600" cy="1066800"/>
          </a:xfrm>
        </p:spPr>
        <p:txBody>
          <a:bodyPr/>
          <a:lstStyle/>
          <a:p>
            <a:r>
              <a:rPr lang="es-PE" dirty="0" smtClean="0"/>
              <a:t>ACC en AAA</a:t>
            </a:r>
            <a:endParaRPr lang="es-PE" dirty="0"/>
          </a:p>
        </p:txBody>
      </p:sp>
      <p:sp>
        <p:nvSpPr>
          <p:cNvPr id="3" name="2 Marcador de contenido"/>
          <p:cNvSpPr>
            <a:spLocks noGrp="1"/>
          </p:cNvSpPr>
          <p:nvPr>
            <p:ph idx="1"/>
          </p:nvPr>
        </p:nvSpPr>
        <p:spPr>
          <a:xfrm>
            <a:off x="571472" y="1410248"/>
            <a:ext cx="8572528" cy="5500726"/>
          </a:xfrm>
        </p:spPr>
        <p:txBody>
          <a:bodyPr>
            <a:normAutofit/>
          </a:bodyPr>
          <a:lstStyle/>
          <a:p>
            <a:r>
              <a:rPr lang="es-PE" dirty="0" smtClean="0"/>
              <a:t>El SCC de AAA se basa en la transparencia. El Monitoreo es el ejercicio de la FC Fiscalización Ciudadana, de Reportes en tiempo real, SAT de cumplimento de Acuerdos, actualizado en línea</a:t>
            </a:r>
          </a:p>
          <a:p>
            <a:pPr algn="ctr"/>
            <a:r>
              <a:rPr lang="es-PE" dirty="0" smtClean="0"/>
              <a:t> El ACC procura la existencia de las páginas o sitio web de fácil lectura, sencillo de actualizar por distintos actores, en sus componentes.</a:t>
            </a:r>
          </a:p>
          <a:p>
            <a:pPr algn="ctr"/>
            <a:endParaRPr lang="es-PE" dirty="0" smtClean="0"/>
          </a:p>
          <a:p>
            <a:pPr algn="r"/>
            <a:r>
              <a:rPr lang="es-PE" dirty="0" smtClean="0"/>
              <a:t>El Asegurador actúa de interlocutor entre la Ciudadanía y las Instituciones, Verificando se cumplan AAA Amplios Acuerdos Ambientales, que parten de un Acordado 	SCC-ONLINE-.</a:t>
            </a:r>
          </a:p>
          <a:p>
            <a:pPr>
              <a:buNone/>
            </a:pP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785794"/>
            <a:ext cx="8929718" cy="1143008"/>
          </a:xfrm>
        </p:spPr>
        <p:txBody>
          <a:bodyPr>
            <a:normAutofit/>
          </a:bodyPr>
          <a:lstStyle/>
          <a:p>
            <a:pPr algn="r"/>
            <a:r>
              <a:rPr lang="es-PE" dirty="0" smtClean="0">
                <a:solidFill>
                  <a:srgbClr val="FF0000"/>
                </a:solidFill>
              </a:rPr>
              <a:t>Porque GTM Participaría y Apoyaría SANA:</a:t>
            </a:r>
            <a:endParaRPr lang="es-PE" dirty="0">
              <a:solidFill>
                <a:srgbClr val="FF0000"/>
              </a:solidFill>
            </a:endParaRPr>
          </a:p>
        </p:txBody>
      </p:sp>
      <p:sp>
        <p:nvSpPr>
          <p:cNvPr id="3" name="2 Marcador de contenido"/>
          <p:cNvSpPr>
            <a:spLocks noGrp="1"/>
          </p:cNvSpPr>
          <p:nvPr>
            <p:ph idx="1"/>
          </p:nvPr>
        </p:nvSpPr>
        <p:spPr>
          <a:xfrm>
            <a:off x="179544" y="2000240"/>
            <a:ext cx="8964488" cy="4714908"/>
          </a:xfrm>
        </p:spPr>
        <p:txBody>
          <a:bodyPr>
            <a:normAutofit fontScale="92500" lnSpcReduction="20000"/>
          </a:bodyPr>
          <a:lstStyle/>
          <a:p>
            <a:pPr algn="ctr"/>
            <a:r>
              <a:rPr lang="es-PE" dirty="0" smtClean="0"/>
              <a:t>Para ejecutar prácticas de remediación ambiental públicas, que aseguren el funcionamiento de fuentes de agua ancestral promoviendo la participación certificada de ciudadanos, la academia, colegios, comunidades, el turismo ecológico-científico, mejorando la resiliencia de ecosistemas y  del	 poblador peruano ante el Calentamiento Climático. </a:t>
            </a:r>
          </a:p>
          <a:p>
            <a:r>
              <a:rPr lang="es-PE" dirty="0" smtClean="0"/>
              <a:t>La propuesta ha sido evaluada en el país, para adaptarnos a  un fenómeno interno adverso, originado en causas externas.</a:t>
            </a:r>
          </a:p>
          <a:p>
            <a:endParaRPr lang="es-PE" dirty="0" smtClean="0"/>
          </a:p>
          <a:p>
            <a:r>
              <a:rPr lang="es-PE" b="1" dirty="0" smtClean="0">
                <a:solidFill>
                  <a:srgbClr val="002060"/>
                </a:solidFill>
              </a:rPr>
              <a:t>Promueve Acción- Certificada, Ciudadanía Ambiental</a:t>
            </a:r>
          </a:p>
          <a:p>
            <a:endParaRPr lang="es-PE" b="1" dirty="0" smtClean="0">
              <a:solidFill>
                <a:srgbClr val="002060"/>
              </a:solidFill>
            </a:endParaRPr>
          </a:p>
          <a:p>
            <a:pPr algn="ctr"/>
            <a:r>
              <a:rPr lang="es-PE" b="1" dirty="0" smtClean="0">
                <a:solidFill>
                  <a:srgbClr val="002060"/>
                </a:solidFill>
              </a:rPr>
              <a:t> Integra Políticas y Estrategias Nacionales de   Cambio Climático, Desertificación y Biodiversidad </a:t>
            </a:r>
            <a:endParaRPr lang="es-PE" b="1" dirty="0" smtClean="0"/>
          </a:p>
          <a:p>
            <a:endParaRPr lang="es-PE" dirty="0" smtClean="0"/>
          </a:p>
          <a:p>
            <a:endParaRPr lang="es-PE"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3"/>
          <a:srcRect/>
          <a:stretch>
            <a:fillRect/>
          </a:stretch>
        </p:blipFill>
        <p:spPr bwMode="auto">
          <a:xfrm>
            <a:off x="312614" y="602577"/>
            <a:ext cx="8501122" cy="6215082"/>
          </a:xfrm>
          <a:prstGeom prst="rect">
            <a:avLst/>
          </a:prstGeom>
          <a:noFill/>
          <a:ln w="9525">
            <a:noFill/>
            <a:miter lim="800000"/>
            <a:headEnd/>
            <a:tailEnd/>
          </a:ln>
        </p:spPr>
      </p:pic>
      <p:sp>
        <p:nvSpPr>
          <p:cNvPr id="6" name="5 CuadroTexto"/>
          <p:cNvSpPr txBox="1"/>
          <p:nvPr/>
        </p:nvSpPr>
        <p:spPr>
          <a:xfrm>
            <a:off x="-1" y="121024"/>
            <a:ext cx="8390965" cy="461665"/>
          </a:xfrm>
          <a:prstGeom prst="rect">
            <a:avLst/>
          </a:prstGeom>
          <a:noFill/>
        </p:spPr>
        <p:txBody>
          <a:bodyPr wrap="square" rtlCol="0">
            <a:spAutoFit/>
          </a:bodyPr>
          <a:lstStyle/>
          <a:p>
            <a:pPr algn="r"/>
            <a:r>
              <a:rPr lang="es-PE" sz="2400" b="1" dirty="0" smtClean="0">
                <a:solidFill>
                  <a:srgbClr val="FFFF00"/>
                </a:solidFill>
              </a:rPr>
              <a:t>Ciencia-Política-Practica son lo mismo en Cambio Climático</a:t>
            </a:r>
            <a:endParaRPr lang="es-PE" sz="2400" b="1" dirty="0">
              <a:solidFill>
                <a:srgbClr val="FFFF00"/>
              </a:solidFill>
            </a:endParaRPr>
          </a:p>
        </p:txBody>
      </p:sp>
      <p:sp>
        <p:nvSpPr>
          <p:cNvPr id="5" name="4 CuadroTexto"/>
          <p:cNvSpPr txBox="1"/>
          <p:nvPr/>
        </p:nvSpPr>
        <p:spPr>
          <a:xfrm>
            <a:off x="2786050" y="3643314"/>
            <a:ext cx="814647" cy="369332"/>
          </a:xfrm>
          <a:prstGeom prst="rect">
            <a:avLst/>
          </a:prstGeom>
          <a:noFill/>
        </p:spPr>
        <p:txBody>
          <a:bodyPr wrap="none" rtlCol="0">
            <a:spAutoFit/>
          </a:bodyPr>
          <a:lstStyle/>
          <a:p>
            <a:r>
              <a:rPr lang="es-PE" dirty="0" smtClean="0"/>
              <a:t>cop20</a:t>
            </a:r>
            <a:endParaRPr lang="es-PE" dirty="0"/>
          </a:p>
        </p:txBody>
      </p:sp>
      <p:sp>
        <p:nvSpPr>
          <p:cNvPr id="8" name="7 CuadroTexto"/>
          <p:cNvSpPr txBox="1"/>
          <p:nvPr/>
        </p:nvSpPr>
        <p:spPr>
          <a:xfrm>
            <a:off x="3643306" y="3286124"/>
            <a:ext cx="772969" cy="369332"/>
          </a:xfrm>
          <a:prstGeom prst="rect">
            <a:avLst/>
          </a:prstGeom>
          <a:noFill/>
        </p:spPr>
        <p:txBody>
          <a:bodyPr wrap="none" rtlCol="0">
            <a:spAutoFit/>
          </a:bodyPr>
          <a:lstStyle/>
          <a:p>
            <a:r>
              <a:rPr lang="es-PE" dirty="0" smtClean="0"/>
              <a:t>cop21</a:t>
            </a:r>
            <a:endParaRPr lang="es-PE" dirty="0"/>
          </a:p>
        </p:txBody>
      </p:sp>
      <p:sp>
        <p:nvSpPr>
          <p:cNvPr id="9" name="8 CuadroTexto"/>
          <p:cNvSpPr txBox="1"/>
          <p:nvPr/>
        </p:nvSpPr>
        <p:spPr>
          <a:xfrm>
            <a:off x="4071934" y="3059668"/>
            <a:ext cx="1363988" cy="369332"/>
          </a:xfrm>
          <a:prstGeom prst="rect">
            <a:avLst/>
          </a:prstGeom>
          <a:noFill/>
        </p:spPr>
        <p:txBody>
          <a:bodyPr wrap="square" rtlCol="0">
            <a:spAutoFit/>
          </a:bodyPr>
          <a:lstStyle/>
          <a:p>
            <a:r>
              <a:rPr lang="es-PE" dirty="0" smtClean="0">
                <a:solidFill>
                  <a:srgbClr val="FF0000"/>
                </a:solidFill>
              </a:rPr>
              <a:t>¿Perú2017?</a:t>
            </a:r>
            <a:endParaRPr lang="es-PE"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Rol de la Sociedad Civil</a:t>
            </a:r>
            <a:endParaRPr lang="es-PE" dirty="0"/>
          </a:p>
        </p:txBody>
      </p:sp>
      <p:sp>
        <p:nvSpPr>
          <p:cNvPr id="3" name="2 Marcador de contenido"/>
          <p:cNvSpPr>
            <a:spLocks noGrp="1"/>
          </p:cNvSpPr>
          <p:nvPr>
            <p:ph idx="1"/>
          </p:nvPr>
        </p:nvSpPr>
        <p:spPr>
          <a:xfrm>
            <a:off x="457200" y="1556335"/>
            <a:ext cx="8686800" cy="3454393"/>
          </a:xfrm>
        </p:spPr>
        <p:txBody>
          <a:bodyPr/>
          <a:lstStyle/>
          <a:p>
            <a:r>
              <a:rPr lang="es-PE" dirty="0" smtClean="0"/>
              <a:t>Identificadas como positivas para la salud de los ecosistemas peruanos, tareas propuestas por la estrategia SANA, la sociedad civil se comprometería a difundir, concertar e Implementar, el programa SANA, a lo largo del territorio.</a:t>
            </a:r>
          </a:p>
          <a:p>
            <a:r>
              <a:rPr lang="es-PE" dirty="0" smtClean="0"/>
              <a:t>Además, a facilitar la vigilancia de AAA que se den lugar, garantizando su cumplimento.</a:t>
            </a:r>
            <a:endParaRPr lang="es-P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229600" cy="1066800"/>
          </a:xfrm>
        </p:spPr>
        <p:txBody>
          <a:bodyPr>
            <a:normAutofit/>
          </a:bodyPr>
          <a:lstStyle/>
          <a:p>
            <a:pPr algn="l"/>
            <a:r>
              <a:rPr lang="es-PE" dirty="0" smtClean="0"/>
              <a:t>Aporte de la Academia</a:t>
            </a:r>
            <a:endParaRPr lang="es-PE" dirty="0"/>
          </a:p>
        </p:txBody>
      </p:sp>
      <p:sp>
        <p:nvSpPr>
          <p:cNvPr id="3" name="2 Marcador de contenido"/>
          <p:cNvSpPr>
            <a:spLocks noGrp="1"/>
          </p:cNvSpPr>
          <p:nvPr>
            <p:ph idx="1"/>
          </p:nvPr>
        </p:nvSpPr>
        <p:spPr>
          <a:xfrm>
            <a:off x="914400" y="1438835"/>
            <a:ext cx="7799294" cy="5257800"/>
          </a:xfrm>
        </p:spPr>
        <p:txBody>
          <a:bodyPr>
            <a:normAutofit/>
          </a:bodyPr>
          <a:lstStyle/>
          <a:p>
            <a:r>
              <a:rPr lang="es-PE" dirty="0" smtClean="0"/>
              <a:t>Desarrollo de métrica ecológica de energía, Implicancias en política ambiental y del clima</a:t>
            </a:r>
          </a:p>
          <a:p>
            <a:r>
              <a:rPr lang="es-PE" dirty="0" smtClean="0"/>
              <a:t>Modelación dinámica de la superficie glaciar </a:t>
            </a:r>
          </a:p>
          <a:p>
            <a:r>
              <a:rPr lang="es-PE" dirty="0" smtClean="0"/>
              <a:t>Modelación de la circulación atmosférica en la Cordillera Andina</a:t>
            </a:r>
          </a:p>
          <a:p>
            <a:r>
              <a:rPr lang="es-PE" dirty="0" smtClean="0"/>
              <a:t>Desarrollo de Vehículos aéreos no tripulados</a:t>
            </a:r>
          </a:p>
          <a:p>
            <a:r>
              <a:rPr lang="es-PE" dirty="0" smtClean="0"/>
              <a:t>Desarrollo de instrumentación atmosférica </a:t>
            </a:r>
          </a:p>
          <a:p>
            <a:r>
              <a:rPr lang="es-PE" dirty="0" smtClean="0"/>
              <a:t>Estudio de Morrenas como material para la construcción de Terrazas-andenes peri-glaciares.</a:t>
            </a:r>
          </a:p>
          <a:p>
            <a:r>
              <a:rPr lang="es-PE" dirty="0" smtClean="0"/>
              <a:t>Etc. Facilitar desarrollos de tesis al alumnado</a:t>
            </a:r>
          </a:p>
          <a:p>
            <a:endParaRPr lang="es-P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7403" y="3081054"/>
            <a:ext cx="3857620" cy="1066800"/>
          </a:xfrm>
        </p:spPr>
        <p:txBody>
          <a:bodyPr>
            <a:normAutofit fontScale="90000"/>
          </a:bodyPr>
          <a:lstStyle/>
          <a:p>
            <a:pPr algn="ctr"/>
            <a:r>
              <a:rPr lang="es-PE" dirty="0" smtClean="0">
                <a:solidFill>
                  <a:schemeClr val="accent4">
                    <a:lumMod val="20000"/>
                    <a:lumOff val="80000"/>
                  </a:schemeClr>
                </a:solidFill>
              </a:rPr>
              <a:t/>
            </a:r>
            <a:br>
              <a:rPr lang="es-PE" dirty="0" smtClean="0">
                <a:solidFill>
                  <a:schemeClr val="accent4">
                    <a:lumMod val="20000"/>
                    <a:lumOff val="80000"/>
                  </a:schemeClr>
                </a:solidFill>
              </a:rPr>
            </a:br>
            <a:r>
              <a:rPr lang="es-PE" dirty="0" smtClean="0">
                <a:solidFill>
                  <a:schemeClr val="accent4">
                    <a:lumMod val="20000"/>
                    <a:lumOff val="80000"/>
                  </a:schemeClr>
                </a:solidFill>
              </a:rPr>
              <a:t>Desarrollar 1 </a:t>
            </a:r>
            <a:r>
              <a:rPr lang="es-PE" b="1" dirty="0" smtClean="0">
                <a:solidFill>
                  <a:schemeClr val="accent4">
                    <a:lumMod val="20000"/>
                    <a:lumOff val="80000"/>
                  </a:schemeClr>
                </a:solidFill>
              </a:rPr>
              <a:t>Portafolio de Proyectos para Fondos </a:t>
            </a:r>
            <a:r>
              <a:rPr lang="es-PE" dirty="0" smtClean="0">
                <a:solidFill>
                  <a:schemeClr val="accent4">
                    <a:lumMod val="20000"/>
                    <a:lumOff val="80000"/>
                  </a:schemeClr>
                </a:solidFill>
              </a:rPr>
              <a:t>M. x A</a:t>
            </a:r>
            <a:r>
              <a:rPr lang="es-PE" b="1" dirty="0" smtClean="0">
                <a:solidFill>
                  <a:schemeClr val="accent4">
                    <a:lumMod val="20000"/>
                    <a:lumOff val="80000"/>
                  </a:schemeClr>
                </a:solidFill>
              </a:rPr>
              <a:t>. </a:t>
            </a:r>
            <a:br>
              <a:rPr lang="es-PE" b="1" dirty="0" smtClean="0">
                <a:solidFill>
                  <a:schemeClr val="accent4">
                    <a:lumMod val="20000"/>
                    <a:lumOff val="80000"/>
                  </a:schemeClr>
                </a:solidFill>
              </a:rPr>
            </a:br>
            <a:r>
              <a:rPr lang="es-PE" b="1" dirty="0" smtClean="0">
                <a:solidFill>
                  <a:schemeClr val="accent4">
                    <a:lumMod val="20000"/>
                    <a:lumOff val="80000"/>
                  </a:schemeClr>
                </a:solidFill>
              </a:rPr>
              <a:t>del Clima </a:t>
            </a:r>
            <a:r>
              <a:rPr lang="es-PE" dirty="0" smtClean="0">
                <a:solidFill>
                  <a:schemeClr val="accent4">
                    <a:lumMod val="20000"/>
                    <a:lumOff val="80000"/>
                  </a:schemeClr>
                </a:solidFill>
              </a:rPr>
              <a:t/>
            </a:r>
            <a:br>
              <a:rPr lang="es-PE" dirty="0" smtClean="0">
                <a:solidFill>
                  <a:schemeClr val="accent4">
                    <a:lumMod val="20000"/>
                    <a:lumOff val="80000"/>
                  </a:schemeClr>
                </a:solidFill>
              </a:rPr>
            </a:br>
            <a:r>
              <a:rPr lang="es-PE" dirty="0" smtClean="0">
                <a:solidFill>
                  <a:schemeClr val="accent4">
                    <a:lumMod val="20000"/>
                    <a:lumOff val="80000"/>
                  </a:schemeClr>
                </a:solidFill>
              </a:rPr>
              <a:t/>
            </a:r>
            <a:br>
              <a:rPr lang="es-PE" dirty="0" smtClean="0">
                <a:solidFill>
                  <a:schemeClr val="accent4">
                    <a:lumMod val="20000"/>
                    <a:lumOff val="80000"/>
                  </a:schemeClr>
                </a:solidFill>
              </a:rPr>
            </a:br>
            <a:r>
              <a:rPr lang="es-PE" dirty="0" smtClean="0">
                <a:solidFill>
                  <a:schemeClr val="accent4">
                    <a:lumMod val="20000"/>
                    <a:lumOff val="80000"/>
                  </a:schemeClr>
                </a:solidFill>
              </a:rPr>
              <a:t>Requiere  </a:t>
            </a:r>
            <a:r>
              <a:rPr lang="es-PE" b="1" dirty="0" smtClean="0">
                <a:solidFill>
                  <a:schemeClr val="accent4">
                    <a:lumMod val="20000"/>
                    <a:lumOff val="80000"/>
                  </a:schemeClr>
                </a:solidFill>
              </a:rPr>
              <a:t>X </a:t>
            </a:r>
            <a:br>
              <a:rPr lang="es-PE" b="1" dirty="0" smtClean="0">
                <a:solidFill>
                  <a:schemeClr val="accent4">
                    <a:lumMod val="20000"/>
                    <a:lumOff val="80000"/>
                  </a:schemeClr>
                </a:solidFill>
              </a:rPr>
            </a:br>
            <a:r>
              <a:rPr lang="es-PE" dirty="0" smtClean="0">
                <a:solidFill>
                  <a:schemeClr val="accent4">
                    <a:lumMod val="20000"/>
                    <a:lumOff val="80000"/>
                  </a:schemeClr>
                </a:solidFill>
              </a:rPr>
              <a:t>Talleres de Trabajo </a:t>
            </a:r>
            <a:r>
              <a:rPr lang="es-PE" b="1" dirty="0" smtClean="0">
                <a:solidFill>
                  <a:schemeClr val="accent4">
                    <a:lumMod val="20000"/>
                    <a:lumOff val="80000"/>
                  </a:schemeClr>
                </a:solidFill>
              </a:rPr>
              <a:t>Inter- Institucional</a:t>
            </a:r>
            <a:br>
              <a:rPr lang="es-PE" b="1" dirty="0" smtClean="0">
                <a:solidFill>
                  <a:schemeClr val="accent4">
                    <a:lumMod val="20000"/>
                    <a:lumOff val="80000"/>
                  </a:schemeClr>
                </a:solidFill>
              </a:rPr>
            </a:br>
            <a:r>
              <a:rPr lang="es-PE" dirty="0" smtClean="0">
                <a:solidFill>
                  <a:schemeClr val="accent4">
                    <a:lumMod val="20000"/>
                    <a:lumOff val="80000"/>
                  </a:schemeClr>
                </a:solidFill>
              </a:rPr>
              <a:t/>
            </a:r>
            <a:br>
              <a:rPr lang="es-PE" dirty="0" smtClean="0">
                <a:solidFill>
                  <a:schemeClr val="accent4">
                    <a:lumMod val="20000"/>
                    <a:lumOff val="80000"/>
                  </a:schemeClr>
                </a:solidFill>
              </a:rPr>
            </a:br>
            <a:endParaRPr lang="es-PE" dirty="0">
              <a:solidFill>
                <a:schemeClr val="accent4">
                  <a:lumMod val="20000"/>
                  <a:lumOff val="80000"/>
                </a:schemeClr>
              </a:solidFill>
            </a:endParaRPr>
          </a:p>
        </p:txBody>
      </p:sp>
      <p:pic>
        <p:nvPicPr>
          <p:cNvPr id="4" name="7 Imagen" descr="4sanaaaa.jpg">
            <a:hlinkClick r:id="rId3"/>
          </p:cNvPr>
          <p:cNvPicPr>
            <a:picLocks noGrp="1"/>
          </p:cNvPicPr>
          <p:nvPr>
            <p:ph idx="1"/>
          </p:nvPr>
        </p:nvPicPr>
        <p:blipFill>
          <a:blip r:embed="rId4" cstate="print"/>
          <a:stretch>
            <a:fillRect/>
          </a:stretch>
        </p:blipFill>
        <p:spPr>
          <a:xfrm>
            <a:off x="0" y="0"/>
            <a:ext cx="5419166" cy="6858000"/>
          </a:xfrm>
          <a:prstGeom prst="rect">
            <a:avLst/>
          </a:prstGeom>
        </p:spPr>
      </p:pic>
      <p:sp>
        <p:nvSpPr>
          <p:cNvPr id="5" name="4 CuadroTexto"/>
          <p:cNvSpPr txBox="1"/>
          <p:nvPr/>
        </p:nvSpPr>
        <p:spPr>
          <a:xfrm>
            <a:off x="5330077" y="6333565"/>
            <a:ext cx="3071834" cy="369332"/>
          </a:xfrm>
          <a:prstGeom prst="rect">
            <a:avLst/>
          </a:prstGeom>
          <a:noFill/>
        </p:spPr>
        <p:txBody>
          <a:bodyPr wrap="square" rtlCol="0">
            <a:spAutoFit/>
          </a:bodyPr>
          <a:lstStyle/>
          <a:p>
            <a:r>
              <a:rPr lang="es-PE" b="1" dirty="0" smtClean="0">
                <a:solidFill>
                  <a:srgbClr val="FF0000"/>
                </a:solidFill>
              </a:rPr>
              <a:t>&lt;= Clic </a:t>
            </a:r>
            <a:r>
              <a:rPr lang="es-PE" b="1" dirty="0" err="1" smtClean="0">
                <a:solidFill>
                  <a:srgbClr val="FF0000"/>
                </a:solidFill>
              </a:rPr>
              <a:t>Allin</a:t>
            </a:r>
            <a:r>
              <a:rPr lang="es-PE" b="1" dirty="0" smtClean="0">
                <a:solidFill>
                  <a:srgbClr val="FF0000"/>
                </a:solidFill>
              </a:rPr>
              <a:t> </a:t>
            </a:r>
            <a:r>
              <a:rPr lang="es-PE" b="1" dirty="0" err="1" smtClean="0">
                <a:solidFill>
                  <a:srgbClr val="FF0000"/>
                </a:solidFill>
              </a:rPr>
              <a:t>Kausay</a:t>
            </a:r>
            <a:endParaRPr lang="es-PE" b="1" dirty="0">
              <a:solidFill>
                <a:srgbClr val="FF0000"/>
              </a:solidFill>
            </a:endParaRPr>
          </a:p>
        </p:txBody>
      </p:sp>
      <p:sp>
        <p:nvSpPr>
          <p:cNvPr id="6" name="5 CuadroTexto"/>
          <p:cNvSpPr txBox="1"/>
          <p:nvPr/>
        </p:nvSpPr>
        <p:spPr>
          <a:xfrm>
            <a:off x="1571604" y="80167"/>
            <a:ext cx="279244" cy="276999"/>
          </a:xfrm>
          <a:prstGeom prst="rect">
            <a:avLst/>
          </a:prstGeom>
          <a:noFill/>
        </p:spPr>
        <p:txBody>
          <a:bodyPr wrap="none" rtlCol="0">
            <a:spAutoFit/>
          </a:bodyPr>
          <a:lstStyle/>
          <a:p>
            <a:r>
              <a:rPr lang="es-PE" sz="1200" b="1" i="1" dirty="0" smtClean="0">
                <a:solidFill>
                  <a:schemeClr val="bg1">
                    <a:lumMod val="75000"/>
                  </a:schemeClr>
                </a:solidFill>
                <a:latin typeface="Arno Pro" pitchFamily="18" charset="0"/>
                <a:cs typeface="Arial" pitchFamily="34" charset="0"/>
              </a:rPr>
              <a:t>L</a:t>
            </a:r>
            <a:endParaRPr lang="es-PE" sz="1200" b="1" i="1" dirty="0">
              <a:solidFill>
                <a:schemeClr val="bg1">
                  <a:lumMod val="75000"/>
                </a:schemeClr>
              </a:solidFill>
              <a:latin typeface="Arno Pro" pitchFamily="18"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90498"/>
            <a:ext cx="8229600" cy="1066800"/>
          </a:xfrm>
        </p:spPr>
        <p:txBody>
          <a:bodyPr/>
          <a:lstStyle/>
          <a:p>
            <a:r>
              <a:rPr lang="es-PE" dirty="0" smtClean="0"/>
              <a:t>Conclusiones</a:t>
            </a:r>
            <a:endParaRPr lang="es-PE" dirty="0"/>
          </a:p>
        </p:txBody>
      </p:sp>
      <p:sp>
        <p:nvSpPr>
          <p:cNvPr id="3" name="2 Marcador de contenido"/>
          <p:cNvSpPr>
            <a:spLocks noGrp="1"/>
          </p:cNvSpPr>
          <p:nvPr>
            <p:ph idx="1"/>
          </p:nvPr>
        </p:nvSpPr>
        <p:spPr>
          <a:xfrm>
            <a:off x="0" y="1333768"/>
            <a:ext cx="9144000" cy="5072074"/>
          </a:xfrm>
        </p:spPr>
        <p:txBody>
          <a:bodyPr>
            <a:normAutofit/>
          </a:bodyPr>
          <a:lstStyle/>
          <a:p>
            <a:pPr marL="624078" indent="-514350">
              <a:buFont typeface="+mj-lt"/>
              <a:buAutoNum type="arabicPeriod"/>
            </a:pPr>
            <a:r>
              <a:rPr lang="es-PE" dirty="0" smtClean="0"/>
              <a:t>Es necesario someter a </a:t>
            </a:r>
            <a:r>
              <a:rPr lang="es-PE" dirty="0" smtClean="0">
                <a:solidFill>
                  <a:srgbClr val="FFC000"/>
                </a:solidFill>
              </a:rPr>
              <a:t>Referéndum</a:t>
            </a:r>
            <a:r>
              <a:rPr lang="es-PE" dirty="0" smtClean="0"/>
              <a:t> la  métrica con que tratemos el Calentamiento Climático en Perú, e igualmente Priorizar...</a:t>
            </a:r>
          </a:p>
          <a:p>
            <a:pPr marL="624078" indent="-514350">
              <a:buFont typeface="+mj-lt"/>
              <a:buAutoNum type="arabicPeriod"/>
            </a:pPr>
            <a:r>
              <a:rPr lang="es-PE" dirty="0" smtClean="0"/>
              <a:t>Acciones de construcción de Andenes peri- glaciares y el Incremento de precipitaciones de Nieve como medida de mitigación y amortiguamiento local. </a:t>
            </a:r>
          </a:p>
          <a:p>
            <a:pPr marL="624078" indent="-514350">
              <a:buFont typeface="+mj-lt"/>
              <a:buAutoNum type="arabicPeriod"/>
            </a:pPr>
            <a:r>
              <a:rPr lang="es-PE" dirty="0" smtClean="0"/>
              <a:t>La participación Bancaria obligatoria por RSE de facilitar un porcentaje de productos: créditos ecológicos (verde$) </a:t>
            </a:r>
          </a:p>
          <a:p>
            <a:pPr marL="624078" indent="-514350">
              <a:buFont typeface="+mj-lt"/>
              <a:buAutoNum type="arabicPeriod"/>
            </a:pPr>
            <a:r>
              <a:rPr lang="es-PE" dirty="0" smtClean="0"/>
              <a:t>Participación concertada de la Academia con Gobiernos 	Regionales y Nacional en proyectos de implementación 		de red monitoreo ambiental nacional</a:t>
            </a:r>
            <a:endParaRPr lang="es-P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1008529"/>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independencia energ</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tica familiar renovable debe ser un objetivo nacional,. La banca debe facilitar una cartera de productos financieros ecol</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gicos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PE" b="1"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buFontTx/>
              <a:buChar char="•"/>
            </a:pP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El IGP, SENAMHI, ANA, MINAM, </a:t>
            </a:r>
            <a:r>
              <a:rPr lang="es-PE" b="1" dirty="0" smtClean="0">
                <a:latin typeface="Arial" pitchFamily="34" charset="0"/>
                <a:ea typeface="Calibri" pitchFamily="34" charset="0"/>
                <a:cs typeface="Arial" pitchFamily="34" charset="0"/>
              </a:rPr>
              <a:t>y </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Academia, deben generar escenarios para  </a:t>
            </a:r>
            <a:r>
              <a:rPr lang="es-PE" b="1" dirty="0" smtClean="0">
                <a:latin typeface="Arial" pitchFamily="34" charset="0"/>
                <a:ea typeface="Calibri" pitchFamily="34" charset="0"/>
                <a:cs typeface="Arial" pitchFamily="34" charset="0"/>
              </a:rPr>
              <a:t>factura</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r la red de observaci</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n atmosf</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rica </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nacional</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 en corto </a:t>
            </a:r>
            <a:r>
              <a:rPr lang="es-PE" b="1" dirty="0" smtClean="0">
                <a:latin typeface="Arial" pitchFamily="34" charset="0"/>
                <a:ea typeface="Calibri" pitchFamily="34" charset="0"/>
                <a:cs typeface="Arial" pitchFamily="34" charset="0"/>
              </a:rPr>
              <a:t>plazo</a:t>
            </a:r>
          </a:p>
          <a:p>
            <a:pPr lvl="0" algn="just" eaLnBrk="0" fontAlgn="base" hangingPunct="0">
              <a:spcBef>
                <a:spcPct val="0"/>
              </a:spcBef>
              <a:spcAft>
                <a:spcPct val="0"/>
              </a:spcAft>
              <a:buFontTx/>
              <a:buChar char="•"/>
            </a:pPr>
            <a:endParaRPr kumimoji="0" lang="es-PE" b="1"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buFontTx/>
              <a:buChar char="•"/>
            </a:pP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Es necesario impulsar la F</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sica de Nubes. Ello provee herramientas para la mejora de la observaci</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n, modelaci</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n y alerta temprana en tiempo real; y la p</a:t>
            </a:r>
            <a:r>
              <a:rPr lang="es-PE" b="1" dirty="0" smtClean="0">
                <a:latin typeface="Arial" pitchFamily="34" charset="0"/>
                <a:ea typeface="Calibri" pitchFamily="34" charset="0"/>
                <a:cs typeface="Arial" pitchFamily="34" charset="0"/>
              </a:rPr>
              <a:t>recipitaci</a:t>
            </a:r>
            <a:r>
              <a:rPr lang="es-PE" b="1" dirty="0" smtClean="0">
                <a:ea typeface="Calibri" pitchFamily="34" charset="0"/>
                <a:cs typeface="Arial" pitchFamily="34" charset="0"/>
              </a:rPr>
              <a:t>ó</a:t>
            </a:r>
            <a:r>
              <a:rPr lang="es-PE" b="1" dirty="0" smtClean="0">
                <a:latin typeface="Arial" pitchFamily="34" charset="0"/>
                <a:ea typeface="Calibri" pitchFamily="34" charset="0"/>
                <a:cs typeface="Arial" pitchFamily="34" charset="0"/>
              </a:rPr>
              <a:t>n de nieve </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adicional sobre superficies glaciares.</a:t>
            </a:r>
          </a:p>
          <a:p>
            <a:pPr lvl="0" algn="just" eaLnBrk="0" fontAlgn="base" hangingPunct="0">
              <a:spcBef>
                <a:spcPct val="0"/>
              </a:spcBef>
              <a:spcAft>
                <a:spcPct val="0"/>
              </a:spcAft>
              <a:buFontTx/>
              <a:buChar char="•"/>
            </a:pPr>
            <a:endParaRPr kumimoji="0" lang="es-PE" b="1" i="0" u="none" strike="noStrike" cap="none" normalizeH="0" baseline="0" dirty="0" smtClean="0">
              <a:ln>
                <a:noFill/>
              </a:ln>
              <a:solidFill>
                <a:schemeClr val="tx1"/>
              </a:solidFill>
              <a:effectLst/>
              <a:latin typeface="Arial" pitchFamily="34" charset="0"/>
            </a:endParaRPr>
          </a:p>
          <a:p>
            <a:pPr algn="just" eaLnBrk="0" fontAlgn="base" hangingPunct="0">
              <a:spcBef>
                <a:spcPct val="0"/>
              </a:spcBef>
              <a:spcAft>
                <a:spcPct val="0"/>
              </a:spcAft>
              <a:buFontTx/>
              <a:buChar char="•"/>
            </a:pPr>
            <a:r>
              <a:rPr lang="es-PE" b="1" dirty="0" smtClean="0">
                <a:latin typeface="Arial" pitchFamily="34" charset="0"/>
                <a:ea typeface="Calibri" pitchFamily="34" charset="0"/>
                <a:cs typeface="Arial" pitchFamily="34" charset="0"/>
              </a:rPr>
              <a:t>Al b</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uscar</a:t>
            </a:r>
            <a:r>
              <a:rPr kumimoji="0" lang="es-PE" b="1" i="0" u="none" strike="noStrike" cap="none" normalizeH="0" dirty="0" smtClean="0">
                <a:ln>
                  <a:noFill/>
                </a:ln>
                <a:solidFill>
                  <a:schemeClr val="tx1"/>
                </a:solidFill>
                <a:effectLst/>
                <a:latin typeface="Arial" pitchFamily="34" charset="0"/>
                <a:ea typeface="Calibri" pitchFamily="34" charset="0"/>
                <a:cs typeface="Arial" pitchFamily="34" charset="0"/>
              </a:rPr>
              <a:t> s</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olución eficaz </a:t>
            </a:r>
            <a:r>
              <a:rPr lang="es-PE" b="1" dirty="0" smtClean="0">
                <a:latin typeface="Arial" pitchFamily="34" charset="0"/>
                <a:ea typeface="Calibri" pitchFamily="34" charset="0"/>
                <a:cs typeface="Arial" pitchFamily="34" charset="0"/>
              </a:rPr>
              <a:t>arm</a:t>
            </a:r>
            <a:r>
              <a:rPr lang="es-PE" b="1" dirty="0" smtClean="0">
                <a:ea typeface="Calibri" pitchFamily="34" charset="0"/>
                <a:cs typeface="Arial" pitchFamily="34" charset="0"/>
              </a:rPr>
              <a:t>ó</a:t>
            </a:r>
            <a:r>
              <a:rPr lang="es-PE" b="1" dirty="0" smtClean="0">
                <a:latin typeface="Arial" pitchFamily="34" charset="0"/>
                <a:ea typeface="Calibri" pitchFamily="34" charset="0"/>
                <a:cs typeface="Arial" pitchFamily="34" charset="0"/>
              </a:rPr>
              <a:t>nica con la naturaleza </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a problemas ambientales, una m</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trica ecol</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gica es la herramienta de di</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logo y negociaci</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n apropiada. Los financiamientos requeridos se deben destinar con independencia y luego de la definici</a:t>
            </a:r>
            <a:r>
              <a:rPr kumimoji="0" lang="es-PE"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b="1" i="0" u="none" strike="noStrike" cap="none" normalizeH="0" baseline="0" dirty="0" smtClean="0">
                <a:ln>
                  <a:noFill/>
                </a:ln>
                <a:solidFill>
                  <a:schemeClr val="tx1"/>
                </a:solidFill>
                <a:effectLst/>
                <a:latin typeface="Arial" pitchFamily="34" charset="0"/>
                <a:ea typeface="Calibri" pitchFamily="34" charset="0"/>
                <a:cs typeface="Arial" pitchFamily="34" charset="0"/>
              </a:rPr>
              <a:t>n de acuerdos ambientales-ecológicos, decididos por las poblaciones</a:t>
            </a:r>
            <a:r>
              <a:rPr kumimoji="0" lang="es-PE"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lang="es-PE" b="1" dirty="0" smtClean="0">
                <a:latin typeface="Arial" pitchFamily="34" charset="0"/>
                <a:ea typeface="Calibri" pitchFamily="34" charset="0"/>
                <a:cs typeface="Arial" pitchFamily="34" charset="0"/>
              </a:rPr>
              <a:t> </a:t>
            </a:r>
          </a:p>
          <a:p>
            <a:pPr algn="just" eaLnBrk="0" fontAlgn="base" hangingPunct="0">
              <a:spcBef>
                <a:spcPct val="0"/>
              </a:spcBef>
              <a:spcAft>
                <a:spcPct val="0"/>
              </a:spcAft>
              <a:buFontTx/>
              <a:buChar char="•"/>
            </a:pPr>
            <a:endParaRPr lang="es-PE" b="1" dirty="0" smtClean="0">
              <a:latin typeface="Arial" pitchFamily="34" charset="0"/>
              <a:ea typeface="Calibri" pitchFamily="34" charset="0"/>
              <a:cs typeface="Arial" pitchFamily="34" charset="0"/>
            </a:endParaRPr>
          </a:p>
          <a:p>
            <a:pPr algn="just" eaLnBrk="0" fontAlgn="base" hangingPunct="0">
              <a:spcBef>
                <a:spcPct val="0"/>
              </a:spcBef>
              <a:spcAft>
                <a:spcPct val="0"/>
              </a:spcAft>
              <a:buFontTx/>
              <a:buChar char="•"/>
            </a:pPr>
            <a:r>
              <a:rPr lang="es-PE" b="1" dirty="0" smtClean="0">
                <a:solidFill>
                  <a:srgbClr val="C00000"/>
                </a:solidFill>
                <a:latin typeface="Arial" pitchFamily="34" charset="0"/>
                <a:ea typeface="Calibri" pitchFamily="34" charset="0"/>
                <a:cs typeface="Arial" pitchFamily="34" charset="0"/>
              </a:rPr>
              <a:t>Se requiere una respuesta clara del Estado Peruano: de parte de la ciudadan</a:t>
            </a:r>
            <a:r>
              <a:rPr lang="es-PE" b="1" dirty="0" smtClean="0">
                <a:solidFill>
                  <a:srgbClr val="C00000"/>
                </a:solidFill>
                <a:ea typeface="Calibri" pitchFamily="34" charset="0"/>
                <a:cs typeface="Arial" pitchFamily="34" charset="0"/>
              </a:rPr>
              <a:t>í</a:t>
            </a:r>
            <a:r>
              <a:rPr lang="es-PE" b="1" dirty="0" smtClean="0">
                <a:solidFill>
                  <a:srgbClr val="C00000"/>
                </a:solidFill>
                <a:latin typeface="Arial" pitchFamily="34" charset="0"/>
                <a:ea typeface="Calibri" pitchFamily="34" charset="0"/>
                <a:cs typeface="Arial" pitchFamily="34" charset="0"/>
              </a:rPr>
              <a:t>a y comunidades muestra amplia apertura y deseo de colaboraci</a:t>
            </a:r>
            <a:r>
              <a:rPr lang="es-PE" b="1" dirty="0" smtClean="0">
                <a:solidFill>
                  <a:srgbClr val="C00000"/>
                </a:solidFill>
                <a:ea typeface="Calibri" pitchFamily="34" charset="0"/>
                <a:cs typeface="Arial" pitchFamily="34" charset="0"/>
              </a:rPr>
              <a:t>ó</a:t>
            </a:r>
            <a:r>
              <a:rPr lang="es-PE" b="1" dirty="0" smtClean="0">
                <a:solidFill>
                  <a:srgbClr val="C00000"/>
                </a:solidFill>
                <a:latin typeface="Arial" pitchFamily="34" charset="0"/>
                <a:ea typeface="Calibri" pitchFamily="34" charset="0"/>
                <a:cs typeface="Arial" pitchFamily="34" charset="0"/>
              </a:rPr>
              <a:t>n y del Gobierno consultado (MINAM, RREE, PCM, DP, Cultura, Defensa) indiferencia. La Academia reclama el componente pol</a:t>
            </a:r>
            <a:r>
              <a:rPr lang="es-PE" b="1" dirty="0" smtClean="0">
                <a:solidFill>
                  <a:srgbClr val="C00000"/>
                </a:solidFill>
                <a:ea typeface="Calibri" pitchFamily="34" charset="0"/>
                <a:cs typeface="Arial" pitchFamily="34" charset="0"/>
              </a:rPr>
              <a:t>í</a:t>
            </a:r>
            <a:r>
              <a:rPr lang="es-PE" b="1" dirty="0" smtClean="0">
                <a:solidFill>
                  <a:srgbClr val="C00000"/>
                </a:solidFill>
                <a:latin typeface="Arial" pitchFamily="34" charset="0"/>
                <a:ea typeface="Calibri" pitchFamily="34" charset="0"/>
                <a:cs typeface="Arial" pitchFamily="34" charset="0"/>
              </a:rPr>
              <a:t>tico, y las empresas desean aportar.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PE" b="0" i="0" u="none" strike="noStrike" cap="none" normalizeH="0" baseline="0" dirty="0" smtClean="0">
              <a:ln>
                <a:noFill/>
              </a:ln>
              <a:solidFill>
                <a:schemeClr val="tx1"/>
              </a:solidFill>
              <a:effectLst/>
              <a:latin typeface="Arial" pitchFamily="34" charset="0"/>
            </a:endParaRPr>
          </a:p>
        </p:txBody>
      </p:sp>
      <p:sp>
        <p:nvSpPr>
          <p:cNvPr id="5" name="1 Título"/>
          <p:cNvSpPr>
            <a:spLocks noGrp="1"/>
          </p:cNvSpPr>
          <p:nvPr>
            <p:ph type="title"/>
          </p:nvPr>
        </p:nvSpPr>
        <p:spPr>
          <a:xfrm>
            <a:off x="0" y="0"/>
            <a:ext cx="8229600" cy="1066800"/>
          </a:xfrm>
        </p:spPr>
        <p:txBody>
          <a:bodyPr/>
          <a:lstStyle/>
          <a:p>
            <a:r>
              <a:rPr lang="es-PE" dirty="0" smtClean="0"/>
              <a:t>Conclusiones</a:t>
            </a:r>
            <a:endParaRPr lang="es-PE" dirty="0"/>
          </a:p>
        </p:txBody>
      </p:sp>
    </p:spTree>
    <p:extLst>
      <p:ext uri="{BB962C8B-B14F-4D97-AF65-F5344CB8AC3E}">
        <p14:creationId xmlns="" xmlns:p14="http://schemas.microsoft.com/office/powerpoint/2010/main" val="541622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0" y="1142960"/>
            <a:ext cx="9144032" cy="5715040"/>
          </a:xfrm>
          <a:prstGeom prst="rect">
            <a:avLst/>
          </a:prstGeom>
          <a:noFill/>
          <a:ln w="9525">
            <a:noFill/>
            <a:miter lim="800000"/>
            <a:headEnd/>
            <a:tailEnd/>
          </a:ln>
          <a:effectLst/>
        </p:spPr>
      </p:pic>
      <p:sp>
        <p:nvSpPr>
          <p:cNvPr id="3" name="2 Marcador de contenido"/>
          <p:cNvSpPr>
            <a:spLocks noGrp="1"/>
          </p:cNvSpPr>
          <p:nvPr>
            <p:ph idx="1"/>
          </p:nvPr>
        </p:nvSpPr>
        <p:spPr>
          <a:xfrm>
            <a:off x="0" y="2643182"/>
            <a:ext cx="8858280" cy="4143404"/>
          </a:xfrm>
        </p:spPr>
        <p:txBody>
          <a:bodyPr>
            <a:normAutofit/>
          </a:bodyPr>
          <a:lstStyle/>
          <a:p>
            <a:endParaRPr lang="es-PE" dirty="0" smtClean="0">
              <a:solidFill>
                <a:schemeClr val="bg1"/>
              </a:solidFill>
            </a:endParaRPr>
          </a:p>
          <a:p>
            <a:endParaRPr lang="es-PE" dirty="0" smtClean="0"/>
          </a:p>
          <a:p>
            <a:r>
              <a:rPr lang="es-PE" dirty="0" smtClean="0">
                <a:solidFill>
                  <a:schemeClr val="bg1"/>
                </a:solidFill>
              </a:rPr>
              <a:t>SI UNO adopta una métrica ecológica de la energía, la comunicación con el resto del mundo se efectúa de manera coherente y armónica con la naturaleza.2k16</a:t>
            </a:r>
          </a:p>
          <a:p>
            <a:pPr>
              <a:buNone/>
            </a:pPr>
            <a:endParaRPr lang="es-PE" sz="2000" dirty="0" smtClean="0">
              <a:solidFill>
                <a:schemeClr val="bg1"/>
              </a:solidFill>
              <a:hlinkClick r:id="rId4"/>
            </a:endParaRPr>
          </a:p>
          <a:p>
            <a:pPr>
              <a:buNone/>
            </a:pPr>
            <a:endParaRPr lang="es-PE" sz="2000" dirty="0" smtClean="0">
              <a:solidFill>
                <a:schemeClr val="bg1"/>
              </a:solidFill>
              <a:hlinkClick r:id="rId4"/>
            </a:endParaRPr>
          </a:p>
          <a:p>
            <a:pPr>
              <a:buNone/>
            </a:pPr>
            <a:r>
              <a:rPr lang="es-PE" sz="2000" dirty="0" smtClean="0">
                <a:solidFill>
                  <a:schemeClr val="bg1"/>
                </a:solidFill>
              </a:rPr>
              <a:t>Móvil. 995373451</a:t>
            </a:r>
            <a:endParaRPr lang="es-PE" dirty="0" smtClean="0">
              <a:solidFill>
                <a:schemeClr val="bg1"/>
              </a:solidFill>
            </a:endParaRPr>
          </a:p>
          <a:p>
            <a:pPr>
              <a:buNone/>
            </a:pPr>
            <a:r>
              <a:rPr lang="es-PE" dirty="0" smtClean="0">
                <a:hlinkClick r:id="rId4"/>
              </a:rPr>
              <a:t>RAVH@HVRCD.COM</a:t>
            </a:r>
            <a:endParaRPr lang="es-PE" dirty="0" smtClean="0"/>
          </a:p>
          <a:p>
            <a:pPr>
              <a:buNone/>
            </a:pPr>
            <a:endParaRPr lang="es-PE" dirty="0" smtClean="0">
              <a:solidFill>
                <a:schemeClr val="bg1"/>
              </a:solidFill>
            </a:endParaRPr>
          </a:p>
          <a:p>
            <a:pPr algn="r"/>
            <a:endParaRPr lang="es-PE" dirty="0" smtClean="0">
              <a:solidFill>
                <a:schemeClr val="bg1"/>
              </a:solidFill>
            </a:endParaRPr>
          </a:p>
          <a:p>
            <a:pPr algn="r"/>
            <a:endParaRPr lang="es-PE" dirty="0" smtClean="0">
              <a:solidFill>
                <a:schemeClr val="bg1"/>
              </a:solidFill>
            </a:endParaRPr>
          </a:p>
          <a:p>
            <a:endParaRPr lang="es-PE" dirty="0" smtClean="0">
              <a:solidFill>
                <a:schemeClr val="bg1"/>
              </a:solidFill>
            </a:endParaRPr>
          </a:p>
          <a:p>
            <a:pPr>
              <a:buNone/>
            </a:pPr>
            <a:endParaRPr lang="es-PE" dirty="0">
              <a:solidFill>
                <a:schemeClr val="bg1"/>
              </a:solidFill>
            </a:endParaRPr>
          </a:p>
        </p:txBody>
      </p:sp>
      <p:sp>
        <p:nvSpPr>
          <p:cNvPr id="2" name="1 Título"/>
          <p:cNvSpPr>
            <a:spLocks noGrp="1"/>
          </p:cNvSpPr>
          <p:nvPr>
            <p:ph type="title"/>
          </p:nvPr>
        </p:nvSpPr>
        <p:spPr>
          <a:xfrm>
            <a:off x="-285784" y="357166"/>
            <a:ext cx="6329378" cy="1066800"/>
          </a:xfrm>
        </p:spPr>
        <p:txBody>
          <a:bodyPr>
            <a:normAutofit/>
          </a:bodyPr>
          <a:lstStyle/>
          <a:p>
            <a:pPr algn="ctr"/>
            <a:r>
              <a:rPr lang="es-PE" dirty="0" smtClean="0">
                <a:solidFill>
                  <a:srgbClr val="00B050"/>
                </a:solidFill>
              </a:rPr>
              <a:t>Gracias por su WATA</a:t>
            </a:r>
            <a:endParaRPr lang="es-PE"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0"/>
            <a:ext cx="8229600" cy="1066800"/>
          </a:xfrm>
        </p:spPr>
        <p:txBody>
          <a:bodyPr>
            <a:normAutofit fontScale="90000"/>
          </a:bodyPr>
          <a:lstStyle/>
          <a:p>
            <a:pPr algn="r"/>
            <a:r>
              <a:rPr lang="es-PE" dirty="0" smtClean="0"/>
              <a:t>Contexto CC-2017 y Retroceso Glaciar </a:t>
            </a:r>
            <a:endParaRPr lang="es-PE" dirty="0"/>
          </a:p>
        </p:txBody>
      </p:sp>
      <p:sp>
        <p:nvSpPr>
          <p:cNvPr id="3" name="2 Marcador de contenido"/>
          <p:cNvSpPr>
            <a:spLocks noGrp="1"/>
          </p:cNvSpPr>
          <p:nvPr>
            <p:ph idx="1"/>
          </p:nvPr>
        </p:nvSpPr>
        <p:spPr>
          <a:xfrm>
            <a:off x="500034" y="1480778"/>
            <a:ext cx="8643966" cy="4682278"/>
          </a:xfrm>
        </p:spPr>
        <p:txBody>
          <a:bodyPr>
            <a:normAutofit fontScale="92500" lnSpcReduction="20000"/>
          </a:bodyPr>
          <a:lstStyle/>
          <a:p>
            <a:pPr algn="r"/>
            <a:r>
              <a:rPr lang="es-PE" dirty="0" smtClean="0">
                <a:solidFill>
                  <a:srgbClr val="FFC000"/>
                </a:solidFill>
              </a:rPr>
              <a:t>Catástrofes de origen atmosférico se incrementan</a:t>
            </a:r>
          </a:p>
          <a:p>
            <a:pPr algn="r"/>
            <a:r>
              <a:rPr lang="es-PE" b="1" dirty="0" smtClean="0">
                <a:solidFill>
                  <a:srgbClr val="FFC000"/>
                </a:solidFill>
              </a:rPr>
              <a:t>ΔT= </a:t>
            </a:r>
            <a:r>
              <a:rPr lang="es-PE" dirty="0" smtClean="0">
                <a:solidFill>
                  <a:srgbClr val="FFC000"/>
                </a:solidFill>
              </a:rPr>
              <a:t>1.2°C </a:t>
            </a:r>
            <a:r>
              <a:rPr lang="es-PE" dirty="0" smtClean="0"/>
              <a:t>=&gt; APA–PK–MC-UTCE =&gt; </a:t>
            </a:r>
            <a:r>
              <a:rPr lang="es-PE" dirty="0" smtClean="0">
                <a:solidFill>
                  <a:srgbClr val="FFC000"/>
                </a:solidFill>
              </a:rPr>
              <a:t>Catástrofe Límite </a:t>
            </a:r>
            <a:r>
              <a:rPr lang="es-PE" b="1" dirty="0" smtClean="0">
                <a:solidFill>
                  <a:srgbClr val="FFC000"/>
                </a:solidFill>
              </a:rPr>
              <a:t>+2°C</a:t>
            </a:r>
          </a:p>
          <a:p>
            <a:pPr algn="r"/>
            <a:r>
              <a:rPr lang="es-PE" dirty="0" smtClean="0"/>
              <a:t>CO2~407.2 ppm </a:t>
            </a:r>
            <a:r>
              <a:rPr lang="es-PE" u="sng" dirty="0" smtClean="0"/>
              <a:t>= </a:t>
            </a:r>
            <a:r>
              <a:rPr lang="es-PE" dirty="0" smtClean="0"/>
              <a:t> </a:t>
            </a:r>
            <a:r>
              <a:rPr lang="es-PE" u="sng" dirty="0" smtClean="0"/>
              <a:t>F</a:t>
            </a:r>
            <a:r>
              <a:rPr lang="es-PE" dirty="0" smtClean="0"/>
              <a:t>orzamiento &gt; +0.7 MW/km</a:t>
            </a:r>
            <a:r>
              <a:rPr lang="es-PE" baseline="30000" dirty="0" smtClean="0"/>
              <a:t>2  </a:t>
            </a:r>
            <a:r>
              <a:rPr lang="es-PE" dirty="0" smtClean="0">
                <a:solidFill>
                  <a:schemeClr val="bg1">
                    <a:lumMod val="65000"/>
                  </a:schemeClr>
                </a:solidFill>
              </a:rPr>
              <a:t>&lt;x6</a:t>
            </a:r>
          </a:p>
          <a:p>
            <a:pPr algn="r"/>
            <a:r>
              <a:rPr lang="es-PE" dirty="0" smtClean="0"/>
              <a:t>Retroceso glaciar últimos 40 años ANA 2015/-40%  área</a:t>
            </a:r>
          </a:p>
          <a:p>
            <a:pPr algn="r"/>
            <a:r>
              <a:rPr lang="es-PE" dirty="0" smtClean="0">
                <a:solidFill>
                  <a:srgbClr val="FFC000"/>
                </a:solidFill>
              </a:rPr>
              <a:t>Pérdida Promedio “Agua-Riego” ~1M$/día </a:t>
            </a:r>
            <a:r>
              <a:rPr lang="es-PE" sz="2100" dirty="0" smtClean="0">
                <a:solidFill>
                  <a:srgbClr val="FFC000"/>
                </a:solidFill>
              </a:rPr>
              <a:t>País  (conam-98)</a:t>
            </a:r>
          </a:p>
          <a:p>
            <a:pPr algn="r"/>
            <a:r>
              <a:rPr lang="es-PE" dirty="0" smtClean="0"/>
              <a:t>Des-Regulación de la dotación de agua en estiaje y 	alteración patrones climáticos nacionales</a:t>
            </a:r>
          </a:p>
          <a:p>
            <a:pPr algn="r"/>
            <a:r>
              <a:rPr lang="es-PE" b="1" dirty="0" smtClean="0">
                <a:solidFill>
                  <a:srgbClr val="FFC000"/>
                </a:solidFill>
              </a:rPr>
              <a:t>Esto afecta al 60% de la población =&gt;</a:t>
            </a:r>
          </a:p>
          <a:p>
            <a:pPr algn="r"/>
            <a:r>
              <a:rPr lang="es-PE" dirty="0" smtClean="0"/>
              <a:t>Migración ≠&gt; vs desarrollo endógeno innovador</a:t>
            </a:r>
          </a:p>
          <a:p>
            <a:pPr algn="r"/>
            <a:r>
              <a:rPr lang="es-PE" b="1" dirty="0" smtClean="0">
                <a:solidFill>
                  <a:srgbClr val="FFC000"/>
                </a:solidFill>
              </a:rPr>
              <a:t>Requerimos remediar ecosistemas de alta montaña</a:t>
            </a:r>
          </a:p>
          <a:p>
            <a:pPr algn="r"/>
            <a:r>
              <a:rPr lang="es-PE" dirty="0" smtClean="0"/>
              <a:t>Concertar Nuevas Dinámicas sociales </a:t>
            </a:r>
            <a:r>
              <a:rPr lang="es-PE" dirty="0" smtClean="0">
                <a:solidFill>
                  <a:srgbClr val="FFC000"/>
                </a:solidFill>
              </a:rPr>
              <a:t>: Ley RSE</a:t>
            </a:r>
          </a:p>
          <a:p>
            <a:pPr algn="r"/>
            <a:endParaRPr lang="es-PE" dirty="0" smtClean="0">
              <a:solidFill>
                <a:srgbClr val="00B05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srcRect/>
          <a:stretch>
            <a:fillRect/>
          </a:stretch>
        </p:blipFill>
        <p:spPr bwMode="auto">
          <a:xfrm>
            <a:off x="5214974" y="71438"/>
            <a:ext cx="4000496" cy="3643314"/>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0" y="71438"/>
            <a:ext cx="4071966" cy="3643314"/>
          </a:xfrm>
          <a:prstGeom prst="rect">
            <a:avLst/>
          </a:prstGeom>
          <a:noFill/>
          <a:ln w="9525">
            <a:noFill/>
            <a:miter lim="800000"/>
            <a:headEnd/>
            <a:tailEnd/>
          </a:ln>
          <a:effectLst/>
        </p:spPr>
      </p:pic>
      <p:sp>
        <p:nvSpPr>
          <p:cNvPr id="5" name="4 Rectángulo"/>
          <p:cNvSpPr/>
          <p:nvPr/>
        </p:nvSpPr>
        <p:spPr>
          <a:xfrm>
            <a:off x="1405863" y="433968"/>
            <a:ext cx="5104239" cy="923330"/>
          </a:xfrm>
          <a:prstGeom prst="rect">
            <a:avLst/>
          </a:prstGeom>
          <a:noFill/>
        </p:spPr>
        <p:txBody>
          <a:bodyPr wrap="square" lIns="91440" tIns="45720" rIns="91440" bIns="45720">
            <a:spAutoFit/>
          </a:bodyPr>
          <a:lstStyle/>
          <a:p>
            <a:pPr algn="ctr"/>
            <a:r>
              <a:rPr lang="es-ES" sz="5400" b="1" spc="200" dirty="0" smtClean="0">
                <a:ln w="29210">
                  <a:solidFill>
                    <a:schemeClr val="accent3">
                      <a:tint val="10000"/>
                    </a:schemeClr>
                  </a:solidFill>
                </a:ln>
                <a:solidFill>
                  <a:schemeClr val="accent6"/>
                </a:solidFill>
                <a:effectLst>
                  <a:innerShdw blurRad="50800" dist="50800" dir="8100000">
                    <a:srgbClr val="7D7D7D">
                      <a:alpha val="73000"/>
                    </a:srgbClr>
                  </a:innerShdw>
                </a:effectLst>
              </a:rPr>
              <a:t>Tropicales </a:t>
            </a:r>
            <a:endParaRPr lang="es-ES" sz="5400" b="1" cap="none" spc="200" dirty="0">
              <a:ln w="29210">
                <a:solidFill>
                  <a:schemeClr val="accent3">
                    <a:tint val="10000"/>
                  </a:schemeClr>
                </a:solidFill>
              </a:ln>
              <a:solidFill>
                <a:schemeClr val="accent6"/>
              </a:solidFill>
              <a:effectLst>
                <a:innerShdw blurRad="50800" dist="50800" dir="8100000">
                  <a:srgbClr val="7D7D7D">
                    <a:alpha val="73000"/>
                  </a:srgbClr>
                </a:innerShdw>
              </a:effectLst>
            </a:endParaRPr>
          </a:p>
        </p:txBody>
      </p:sp>
      <p:sp>
        <p:nvSpPr>
          <p:cNvPr id="6" name="5 Rectángulo"/>
          <p:cNvSpPr/>
          <p:nvPr/>
        </p:nvSpPr>
        <p:spPr>
          <a:xfrm>
            <a:off x="3857652" y="1599847"/>
            <a:ext cx="1733167" cy="2400657"/>
          </a:xfrm>
          <a:prstGeom prst="rect">
            <a:avLst/>
          </a:prstGeom>
          <a:noFill/>
        </p:spPr>
        <p:txBody>
          <a:bodyPr wrap="none" lIns="91440" tIns="45720" rIns="91440" bIns="45720">
            <a:spAutoFit/>
          </a:bodyPr>
          <a:lstStyle/>
          <a:p>
            <a:pPr algn="ctr"/>
            <a:r>
              <a:rPr lang="es-ES" sz="2400" b="1" cap="none" spc="0" dirty="0" smtClean="0">
                <a:ln w="18000">
                  <a:solidFill>
                    <a:schemeClr val="tx2">
                      <a:lumMod val="60000"/>
                      <a:lumOff val="40000"/>
                    </a:schemeClr>
                  </a:solidFill>
                  <a:prstDash val="solid"/>
                  <a:miter lim="800000"/>
                </a:ln>
                <a:solidFill>
                  <a:schemeClr val="bg1"/>
                </a:solidFill>
                <a:effectLst>
                  <a:outerShdw blurRad="25500" dist="23000" dir="7020000" algn="tl">
                    <a:srgbClr val="000000">
                      <a:alpha val="50000"/>
                    </a:srgbClr>
                  </a:outerShdw>
                </a:effectLst>
              </a:rPr>
              <a:t>DEL</a:t>
            </a:r>
          </a:p>
          <a:p>
            <a:pPr algn="ctr"/>
            <a:endParaRPr lang="es-ES" sz="2400" b="1"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endParaRPr>
          </a:p>
          <a:p>
            <a:pPr algn="ctr"/>
            <a:endParaRPr lang="es-ES" sz="2400" b="1" cap="none" spc="0"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endParaRPr>
          </a:p>
          <a:p>
            <a:pPr algn="ctr"/>
            <a:endParaRPr lang="es-E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es-ES" sz="54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PERÚ</a:t>
            </a:r>
            <a:endParaRPr lang="es-ES"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8" name="7 Marcador de contenido" descr="retraimiento-glaciar-Peru.jpg"/>
          <p:cNvPicPr>
            <a:picLocks noGrp="1" noChangeAspect="1"/>
          </p:cNvPicPr>
          <p:nvPr>
            <p:ph idx="1"/>
          </p:nvPr>
        </p:nvPicPr>
        <p:blipFill>
          <a:blip r:embed="rId5"/>
          <a:stretch>
            <a:fillRect/>
          </a:stretch>
        </p:blipFill>
        <p:spPr>
          <a:xfrm>
            <a:off x="653096" y="3775339"/>
            <a:ext cx="8229600" cy="301124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214414" y="0"/>
            <a:ext cx="6786610" cy="685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4 Imagen" descr="restauracion-racional.jpg"/>
          <p:cNvPicPr>
            <a:picLocks noChangeAspect="1"/>
          </p:cNvPicPr>
          <p:nvPr/>
        </p:nvPicPr>
        <p:blipFill>
          <a:blip r:embed="rId3"/>
          <a:stretch>
            <a:fillRect/>
          </a:stretch>
        </p:blipFill>
        <p:spPr>
          <a:xfrm>
            <a:off x="1078724" y="582354"/>
            <a:ext cx="7065176" cy="5847042"/>
          </a:xfrm>
          <a:prstGeom prst="rect">
            <a:avLst/>
          </a:prstGeom>
        </p:spPr>
      </p:pic>
      <p:sp>
        <p:nvSpPr>
          <p:cNvPr id="4" name="3 Elipse"/>
          <p:cNvSpPr/>
          <p:nvPr/>
        </p:nvSpPr>
        <p:spPr>
          <a:xfrm>
            <a:off x="6572264" y="2571744"/>
            <a:ext cx="1571636" cy="150019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6215074" y="2714620"/>
            <a:ext cx="2286016" cy="1200329"/>
          </a:xfrm>
          <a:prstGeom prst="rect">
            <a:avLst/>
          </a:prstGeom>
          <a:noFill/>
        </p:spPr>
        <p:txBody>
          <a:bodyPr wrap="square" rtlCol="0">
            <a:spAutoFit/>
          </a:bodyPr>
          <a:lstStyle/>
          <a:p>
            <a:pPr algn="ctr"/>
            <a:r>
              <a:rPr lang="es-PE" b="1" dirty="0" smtClean="0">
                <a:solidFill>
                  <a:srgbClr val="FF0000"/>
                </a:solidFill>
              </a:rPr>
              <a:t>PROCESO </a:t>
            </a:r>
          </a:p>
          <a:p>
            <a:pPr algn="ctr"/>
            <a:r>
              <a:rPr lang="es-PE" b="1" dirty="0" smtClean="0">
                <a:solidFill>
                  <a:srgbClr val="FF0000"/>
                </a:solidFill>
              </a:rPr>
              <a:t>DE </a:t>
            </a:r>
          </a:p>
          <a:p>
            <a:pPr algn="ctr"/>
            <a:r>
              <a:rPr lang="es-PE" b="1" dirty="0" smtClean="0">
                <a:solidFill>
                  <a:srgbClr val="FF0000"/>
                </a:solidFill>
              </a:rPr>
              <a:t>RESTAURACIÓN</a:t>
            </a:r>
          </a:p>
          <a:p>
            <a:pPr algn="ctr"/>
            <a:r>
              <a:rPr lang="es-PE" b="1" dirty="0" smtClean="0">
                <a:solidFill>
                  <a:srgbClr val="FF0000"/>
                </a:solidFill>
              </a:rPr>
              <a:t>ECOLÓGICO</a:t>
            </a:r>
            <a:endParaRPr lang="es-PE" b="1" dirty="0">
              <a:solidFill>
                <a:srgbClr val="FF0000"/>
              </a:solidFill>
            </a:endParaRPr>
          </a:p>
        </p:txBody>
      </p:sp>
      <p:sp>
        <p:nvSpPr>
          <p:cNvPr id="8" name="7 Flecha curvada hacia arriba"/>
          <p:cNvSpPr/>
          <p:nvPr/>
        </p:nvSpPr>
        <p:spPr>
          <a:xfrm rot="14139219">
            <a:off x="6242304" y="19632"/>
            <a:ext cx="2703289" cy="2080637"/>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pic>
        <p:nvPicPr>
          <p:cNvPr id="9" name="8 Imagen" descr="NHbE_200x200.jpg"/>
          <p:cNvPicPr>
            <a:picLocks noChangeAspect="1"/>
          </p:cNvPicPr>
          <p:nvPr/>
        </p:nvPicPr>
        <p:blipFill>
          <a:blip r:embed="rId4"/>
          <a:stretch>
            <a:fillRect/>
          </a:stretch>
        </p:blipFill>
        <p:spPr>
          <a:xfrm rot="20750555">
            <a:off x="195575" y="203990"/>
            <a:ext cx="2571736" cy="2571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8565" y="330839"/>
            <a:ext cx="5082988" cy="771820"/>
          </a:xfrm>
        </p:spPr>
        <p:txBody>
          <a:bodyPr>
            <a:normAutofit/>
          </a:bodyPr>
          <a:lstStyle/>
          <a:p>
            <a:r>
              <a:rPr lang="es-PE" sz="4000" dirty="0" smtClean="0"/>
              <a:t>Restauración</a:t>
            </a:r>
            <a:r>
              <a:rPr lang="es-PE" dirty="0" smtClean="0">
                <a:solidFill>
                  <a:schemeClr val="accent5">
                    <a:lumMod val="75000"/>
                  </a:schemeClr>
                </a:solidFill>
              </a:rPr>
              <a:t> Glaciar</a:t>
            </a:r>
            <a:endParaRPr lang="es-PE" dirty="0">
              <a:solidFill>
                <a:schemeClr val="accent5">
                  <a:lumMod val="75000"/>
                </a:schemeClr>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115950" y="1455420"/>
            <a:ext cx="4458957" cy="449869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568346" y="1456675"/>
            <a:ext cx="4481525" cy="4500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sana.jpg"/>
          <p:cNvPicPr>
            <a:picLocks noChangeAspect="1"/>
          </p:cNvPicPr>
          <p:nvPr/>
        </p:nvPicPr>
        <p:blipFill>
          <a:blip r:embed="rId3"/>
          <a:stretch>
            <a:fillRect/>
          </a:stretch>
        </p:blipFill>
        <p:spPr>
          <a:xfrm>
            <a:off x="0" y="603580"/>
            <a:ext cx="9144000" cy="6254420"/>
          </a:xfrm>
          <a:prstGeom prst="rect">
            <a:avLst/>
          </a:prstGeom>
        </p:spPr>
      </p:pic>
      <p:sp>
        <p:nvSpPr>
          <p:cNvPr id="2" name="1 Título"/>
          <p:cNvSpPr>
            <a:spLocks noGrp="1"/>
          </p:cNvSpPr>
          <p:nvPr>
            <p:ph type="title"/>
          </p:nvPr>
        </p:nvSpPr>
        <p:spPr>
          <a:xfrm>
            <a:off x="457200" y="-26894"/>
            <a:ext cx="8229600" cy="1143000"/>
          </a:xfrm>
        </p:spPr>
        <p:txBody>
          <a:bodyPr>
            <a:normAutofit/>
          </a:bodyPr>
          <a:lstStyle/>
          <a:p>
            <a:r>
              <a:rPr lang="es-PE" dirty="0" smtClean="0"/>
              <a:t>Programa: SANA</a:t>
            </a:r>
            <a:r>
              <a:rPr lang="es-PE" dirty="0" smtClean="0">
                <a:solidFill>
                  <a:srgbClr val="0070C0"/>
                </a:solidFill>
              </a:rPr>
              <a:t/>
            </a:r>
            <a:br>
              <a:rPr lang="es-PE" dirty="0" smtClean="0">
                <a:solidFill>
                  <a:srgbClr val="0070C0"/>
                </a:solidFill>
              </a:rPr>
            </a:br>
            <a:r>
              <a:rPr lang="es-PE" dirty="0" smtClean="0">
                <a:solidFill>
                  <a:srgbClr val="0070C0"/>
                </a:solidFill>
              </a:rPr>
              <a:t>Plan: Salvar APUS Nevados Andinos</a:t>
            </a:r>
            <a:endParaRPr lang="es-PE" dirty="0">
              <a:solidFill>
                <a:srgbClr val="0070C0"/>
              </a:solidFill>
            </a:endParaRPr>
          </a:p>
        </p:txBody>
      </p:sp>
      <p:cxnSp>
        <p:nvCxnSpPr>
          <p:cNvPr id="6" name="5 Conector recto de flecha"/>
          <p:cNvCxnSpPr/>
          <p:nvPr/>
        </p:nvCxnSpPr>
        <p:spPr>
          <a:xfrm>
            <a:off x="1142976" y="4572008"/>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142976" y="1785926"/>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214414" y="5572140"/>
            <a:ext cx="271464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flipH="1" flipV="1">
            <a:off x="2893207" y="1678769"/>
            <a:ext cx="85725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a:off x="6751653" y="2749545"/>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flipH="1" flipV="1">
            <a:off x="7822826" y="3321446"/>
            <a:ext cx="7143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7607321" y="4106867"/>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5400000">
            <a:off x="6786578" y="4786322"/>
            <a:ext cx="1000132" cy="8572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5572132" y="5715016"/>
            <a:ext cx="128588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3071802" y="4214818"/>
            <a:ext cx="85725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H="1">
            <a:off x="2893207" y="4964917"/>
            <a:ext cx="571504" cy="2143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69781658"/>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1959</TotalTime>
  <Words>3820</Words>
  <Application>Microsoft Office PowerPoint</Application>
  <PresentationFormat>Presentación en pantalla (4:3)</PresentationFormat>
  <Paragraphs>304</Paragraphs>
  <Slides>45</Slides>
  <Notes>42</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SANA estrategia participativa para mitigar el retraimiento glaciar andino</vt:lpstr>
      <vt:lpstr>Introducción :       Contexto Global Metodología: Trata Ecosistémica  Resultados:   Estrategia Eficaz    Conclusiones:               Participación Ciudadana Requerida</vt:lpstr>
      <vt:lpstr>Objeto de la Presentación</vt:lpstr>
      <vt:lpstr>Diapositiva 4</vt:lpstr>
      <vt:lpstr>Contexto CC-2017 y Retroceso Glaciar </vt:lpstr>
      <vt:lpstr>Diapositiva 6</vt:lpstr>
      <vt:lpstr>Diapositiva 7</vt:lpstr>
      <vt:lpstr>Restauración Glaciar</vt:lpstr>
      <vt:lpstr>Programa: SANA Plan: Salvar APUS Nevados Andinos</vt:lpstr>
      <vt:lpstr>SANA Programa Participativo para la  Mitigación Glaciar Andina: requiere</vt:lpstr>
      <vt:lpstr>Beneficios: Servicios Eco-sistémicos conservados al adoptar la estrategia  </vt:lpstr>
      <vt:lpstr>A. Andenes como Estrategia Adaptación Facilita  MVCS/ MINAGRI/ MINCETUR/ Transporte </vt:lpstr>
      <vt:lpstr>Andenes, Pata Pata, Terrazas</vt:lpstr>
      <vt:lpstr>Consulta previa   Qhapaq Ñan </vt:lpstr>
      <vt:lpstr>B. Instrumentación Atmosférica Local  Facilitan MINAM-PCM / Academia Universitaria / CTI</vt:lpstr>
      <vt:lpstr>Diapositiva 16</vt:lpstr>
      <vt:lpstr>C. Modelación Regional Atmosférica Facilita SENAMHI-OMM-IGP- U</vt:lpstr>
      <vt:lpstr>Diapositiva 18</vt:lpstr>
      <vt:lpstr>Diapositiva 19</vt:lpstr>
      <vt:lpstr>Diapositiva 20</vt:lpstr>
      <vt:lpstr>Diapositiva 21</vt:lpstr>
      <vt:lpstr>LLUVIAS EN LA CAPITAL</vt:lpstr>
      <vt:lpstr>o</vt:lpstr>
      <vt:lpstr>Localización de estudios de Sequía</vt:lpstr>
      <vt:lpstr>Mortalidad de arboles y Muerte del bosque </vt:lpstr>
      <vt:lpstr>Seis causas de alta confianza en Vulnerabilidad global de bosques</vt:lpstr>
      <vt:lpstr>Ecotonos, climatología forestal                                                                                                              </vt:lpstr>
      <vt:lpstr>D. Operar Nubes Glaciares -e Inducir Nieve- Facilitan: Comunidades/ Academia/ MINAM</vt:lpstr>
      <vt:lpstr>b</vt:lpstr>
      <vt:lpstr>Agentes Catalíticos de Cristalización de agua a nevisca =&gt; Nieve.¨,|=*</vt:lpstr>
      <vt:lpstr>Diapositiva 31</vt:lpstr>
      <vt:lpstr>Diálogos Climáticos Democráticos?</vt:lpstr>
      <vt:lpstr>E. La Energía ME: Métrica Ecológica</vt:lpstr>
      <vt:lpstr>Acción Física y PMAN </vt:lpstr>
      <vt:lpstr>F. Financiamiento Ecológico al Ciudadano Facilita MEF / MINEM / MINAM / RREE</vt:lpstr>
      <vt:lpstr>Retos para Promover la   Economía Verde - Ecológica </vt:lpstr>
      <vt:lpstr>AAA con ACC del MRV</vt:lpstr>
      <vt:lpstr>ACC en AAA</vt:lpstr>
      <vt:lpstr>Porque GTM Participaría y Apoyaría SANA:</vt:lpstr>
      <vt:lpstr>Rol de la Sociedad Civil</vt:lpstr>
      <vt:lpstr>Aporte de la Academia</vt:lpstr>
      <vt:lpstr> Desarrollar 1 Portafolio de Proyectos para Fondos M. x A.  del Clima   Requiere  X  Talleres de Trabajo Inter- Institucional  </vt:lpstr>
      <vt:lpstr>Conclusiones</vt:lpstr>
      <vt:lpstr>Conclusiones</vt:lpstr>
      <vt:lpstr>Gracias por su WATA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User</cp:lastModifiedBy>
  <cp:revision>16</cp:revision>
  <dcterms:created xsi:type="dcterms:W3CDTF">2017-07-04T02:30:57Z</dcterms:created>
  <dcterms:modified xsi:type="dcterms:W3CDTF">2017-08-04T13:18:17Z</dcterms:modified>
</cp:coreProperties>
</file>