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91" r:id="rId3"/>
    <p:sldId id="268" r:id="rId4"/>
    <p:sldId id="269" r:id="rId5"/>
    <p:sldId id="257" r:id="rId6"/>
    <p:sldId id="275" r:id="rId7"/>
    <p:sldId id="299" r:id="rId8"/>
    <p:sldId id="276" r:id="rId9"/>
    <p:sldId id="273" r:id="rId10"/>
    <p:sldId id="258" r:id="rId11"/>
    <p:sldId id="270" r:id="rId12"/>
    <p:sldId id="277" r:id="rId13"/>
    <p:sldId id="259" r:id="rId14"/>
    <p:sldId id="302" r:id="rId15"/>
    <p:sldId id="261" r:id="rId16"/>
    <p:sldId id="279" r:id="rId17"/>
    <p:sldId id="272" r:id="rId18"/>
    <p:sldId id="282" r:id="rId19"/>
    <p:sldId id="280" r:id="rId20"/>
    <p:sldId id="281" r:id="rId21"/>
    <p:sldId id="292" r:id="rId22"/>
    <p:sldId id="294" r:id="rId23"/>
    <p:sldId id="293" r:id="rId24"/>
    <p:sldId id="295" r:id="rId25"/>
    <p:sldId id="296" r:id="rId26"/>
    <p:sldId id="298" r:id="rId27"/>
    <p:sldId id="297" r:id="rId28"/>
    <p:sldId id="264" r:id="rId29"/>
    <p:sldId id="285" r:id="rId30"/>
    <p:sldId id="284" r:id="rId31"/>
    <p:sldId id="283" r:id="rId32"/>
    <p:sldId id="306" r:id="rId33"/>
    <p:sldId id="286" r:id="rId34"/>
    <p:sldId id="287" r:id="rId35"/>
    <p:sldId id="260" r:id="rId36"/>
    <p:sldId id="300" r:id="rId37"/>
    <p:sldId id="301" r:id="rId38"/>
    <p:sldId id="288" r:id="rId39"/>
    <p:sldId id="289" r:id="rId40"/>
    <p:sldId id="267" r:id="rId41"/>
    <p:sldId id="304" r:id="rId42"/>
    <p:sldId id="305" r:id="rId43"/>
    <p:sldId id="271" r:id="rId44"/>
    <p:sldId id="307" r:id="rId45"/>
    <p:sldId id="265" r:id="rId46"/>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45" autoAdjust="0"/>
    <p:restoredTop sz="83303" autoAdjust="0"/>
  </p:normalViewPr>
  <p:slideViewPr>
    <p:cSldViewPr>
      <p:cViewPr>
        <p:scale>
          <a:sx n="68" d="100"/>
          <a:sy n="68" d="100"/>
        </p:scale>
        <p:origin x="-534" y="-24"/>
      </p:cViewPr>
      <p:guideLst>
        <p:guide orient="horz" pos="2160"/>
        <p:guide pos="2880"/>
      </p:guideLst>
    </p:cSldViewPr>
  </p:slideViewPr>
  <p:outlineViewPr>
    <p:cViewPr>
      <p:scale>
        <a:sx n="33" d="100"/>
        <a:sy n="33" d="100"/>
      </p:scale>
      <p:origin x="0" y="173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511F4-ADB7-4DA8-9B6C-53026531BF09}" type="datetimeFigureOut">
              <a:rPr lang="es-PE" smtClean="0"/>
              <a:pPr/>
              <a:t>08/04/2017</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EC042-19FF-47CD-9FA8-4484E89A5196}" type="slidenum">
              <a:rPr lang="es-PE" smtClean="0"/>
              <a:pPr/>
              <a:t>‹Nº›</a:t>
            </a:fld>
            <a:endParaRPr lang="es-PE"/>
          </a:p>
        </p:txBody>
      </p:sp>
    </p:spTree>
    <p:extLst>
      <p:ext uri="{BB962C8B-B14F-4D97-AF65-F5344CB8AC3E}">
        <p14:creationId xmlns:p14="http://schemas.microsoft.com/office/powerpoint/2010/main" xmlns="" val="190183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La</a:t>
            </a:r>
            <a:r>
              <a:rPr lang="es-PE" baseline="0" dirty="0" smtClean="0"/>
              <a:t> gestión del clima es transversal, requiere acuerdos entre el gobierno, la academia, las empresas, la sociedad civil, y si bien contamos con estrategias, la generación de proyectos interinstitucionales es el mecanismo para la acción. Es una cuestión social que requiere </a:t>
            </a:r>
            <a:r>
              <a:rPr lang="es-PE" baseline="0" smtClean="0"/>
              <a:t>de Alta decisión </a:t>
            </a:r>
            <a:r>
              <a:rPr lang="es-PE" baseline="0" dirty="0" smtClean="0"/>
              <a:t>política científica tecnológica </a:t>
            </a:r>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a:t>
            </a:fld>
            <a:endParaRPr lang="es-P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sz="1200" kern="1200" baseline="0" dirty="0" smtClean="0">
                <a:solidFill>
                  <a:schemeClr val="tx1"/>
                </a:solidFill>
                <a:latin typeface="+mn-lt"/>
                <a:ea typeface="+mn-ea"/>
                <a:cs typeface="+mn-cs"/>
              </a:rPr>
              <a:t>Los servicios eco-sistémicos constituyen patrimonio de la nación. Declarase de interés nacional la promoción de</a:t>
            </a:r>
          </a:p>
          <a:p>
            <a:r>
              <a:rPr lang="es-PE" sz="1200" kern="1200" baseline="0" dirty="0" smtClean="0">
                <a:solidFill>
                  <a:schemeClr val="tx1"/>
                </a:solidFill>
                <a:latin typeface="+mn-lt"/>
                <a:ea typeface="+mn-ea"/>
                <a:cs typeface="+mn-cs"/>
              </a:rPr>
              <a:t>la inversión pública y privada en la conservación, recuperación y uso sostenible de las fuentes de los servicios eco-sistémicos. </a:t>
            </a:r>
            <a:r>
              <a:rPr lang="es-PE" sz="1200" b="1" kern="1200" baseline="0" dirty="0" smtClean="0">
                <a:solidFill>
                  <a:schemeClr val="tx1"/>
                </a:solidFill>
                <a:latin typeface="+mn-lt"/>
                <a:ea typeface="+mn-ea"/>
                <a:cs typeface="+mn-cs"/>
              </a:rPr>
              <a:t>Financiamiento de la presente Ley </a:t>
            </a:r>
            <a:r>
              <a:rPr lang="es-PE" sz="1200" kern="1200" baseline="0" dirty="0" smtClean="0">
                <a:solidFill>
                  <a:schemeClr val="tx1"/>
                </a:solidFill>
                <a:latin typeface="+mn-lt"/>
                <a:ea typeface="+mn-ea"/>
                <a:cs typeface="+mn-cs"/>
              </a:rPr>
              <a:t>La aplicación de lo establecido en la presente Ley</a:t>
            </a:r>
          </a:p>
          <a:p>
            <a:r>
              <a:rPr lang="es-PE" sz="1200" kern="1200" baseline="0" dirty="0" smtClean="0">
                <a:solidFill>
                  <a:schemeClr val="tx1"/>
                </a:solidFill>
                <a:latin typeface="+mn-lt"/>
                <a:ea typeface="+mn-ea"/>
                <a:cs typeface="+mn-cs"/>
              </a:rPr>
              <a:t>se financia con cargo al presupuesto institucional de las entidades involucradas, según corresponda, sin demandar recursos adicionales al tesoro público. </a:t>
            </a:r>
            <a:r>
              <a:rPr lang="es-PE" sz="1200" b="1" kern="1200" baseline="0" dirty="0" smtClean="0">
                <a:solidFill>
                  <a:schemeClr val="tx1"/>
                </a:solidFill>
                <a:latin typeface="+mn-lt"/>
                <a:ea typeface="+mn-ea"/>
                <a:cs typeface="+mn-cs"/>
              </a:rPr>
              <a:t>Consulta previa</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11</a:t>
            </a:fld>
            <a:endParaRPr lang="es-P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Los</a:t>
            </a:r>
            <a:r>
              <a:rPr lang="es-PE" baseline="0" dirty="0" smtClean="0"/>
              <a:t> Andenes-</a:t>
            </a:r>
            <a:r>
              <a:rPr lang="es-PE" baseline="0" dirty="0" err="1" smtClean="0"/>
              <a:t>Patza</a:t>
            </a:r>
            <a:r>
              <a:rPr lang="es-PE" baseline="0" dirty="0" smtClean="0"/>
              <a:t> </a:t>
            </a:r>
            <a:r>
              <a:rPr lang="es-PE" baseline="0" dirty="0" err="1" smtClean="0"/>
              <a:t>Patza</a:t>
            </a:r>
            <a:r>
              <a:rPr lang="es-PE" baseline="0" dirty="0" smtClean="0"/>
              <a:t> son la suma de las tecnologías andinas, cochas, </a:t>
            </a:r>
            <a:r>
              <a:rPr lang="es-PE" baseline="0" dirty="0" err="1" smtClean="0"/>
              <a:t>amunas</a:t>
            </a:r>
            <a:r>
              <a:rPr lang="es-PE" baseline="0" dirty="0" smtClean="0"/>
              <a:t>, canales, agricultura biodiversa, control del clima, estabilización y ordenamiento de territorios de montaña, seguridad alimentaria, control de plagas, giran en torno a su implementación. Se utiliza materiales locales, movimiento planificado de tierras, Morrenas.</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12</a:t>
            </a:fld>
            <a:endParaRPr lang="es-P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Condice el discurso de rescate de saberes ancestrales, innovados y actualizados </a:t>
            </a:r>
            <a:r>
              <a:rPr lang="es-PE" baseline="0" dirty="0" smtClean="0"/>
              <a:t>facilitando un hito de identidad nacional (: SANA Salvemos APUS Nevados Andinos) para atender macro-problemas territoriales, riesgos, vulnerabilidades.</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13</a:t>
            </a:fld>
            <a:endParaRPr lang="es-P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Genera trabajo profesional</a:t>
            </a:r>
            <a:r>
              <a:rPr lang="es-PE" baseline="0" dirty="0" smtClean="0"/>
              <a:t> de alta tecnología, abarata costos de implementación sin dependencia tecnológica, permite trabajo sinérgico entre instituciones e institutos de investigación, entre la política y la ciencia.</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15</a:t>
            </a:fld>
            <a:endParaRPr lang="es-P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Maduración del SENAMHI,</a:t>
            </a:r>
            <a:r>
              <a:rPr lang="es-PE" baseline="0" dirty="0" smtClean="0"/>
              <a:t> salto cualitativo a la hidrología y meteorología moderna, con capacidad de alerta temprana regional. Genera trabajo y empleo, al generar modelos meteorológicos regionales </a:t>
            </a:r>
            <a:r>
              <a:rPr lang="es-PE" baseline="0" smtClean="0"/>
              <a:t>mas precisos, de </a:t>
            </a:r>
            <a:r>
              <a:rPr lang="es-PE" baseline="0" dirty="0" smtClean="0"/>
              <a:t>utilidad para el agro.</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17</a:t>
            </a:fld>
            <a:endParaRPr lang="es-P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Los</a:t>
            </a:r>
            <a:r>
              <a:rPr lang="es-PE" baseline="0" dirty="0" smtClean="0"/>
              <a:t> MCG modelos de circulación-clima global, son precisamente gruesos, no reflejan el detalle de MCR modelos de circulación-clima regional, que es donde se desarrollan las sociedades y donde se requiere la toma de decisiones apropiadas. La reducción de la escala, o afinamiento de modelos, puede partir de lo global, o desde la escala local.</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18</a:t>
            </a:fld>
            <a:endParaRPr lang="es-P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La reducción de escala puede partir del grueso mediante métodos de corrección de</a:t>
            </a:r>
            <a:r>
              <a:rPr lang="es-PE" baseline="0" dirty="0" smtClean="0"/>
              <a:t> error, o de un re-análisis de data, introducción de esta data empírica en modelos con tamaño de grilla menor (elemento mínimo de cálculo), en cualquiera el control de calidad se realiza mediante las observaciones en tiempo real, buscando el pronóstico perfecto</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19</a:t>
            </a:fld>
            <a:endParaRPr lang="es-P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Se ha añadido al gráfico original una flecha de retroalimentación del cambio glaciar sobre el cambio climático, esta es una variable actualmente minimizada en las negociaciones internacionales del clima,</a:t>
            </a:r>
            <a:r>
              <a:rPr lang="es-PE" baseline="0" dirty="0" smtClean="0"/>
              <a:t> que debe ser valuada en su real dimensión, adecuadamente incorporada en negociaciones bajo una métrica ecológica de energía. Ciertamente no es el único </a:t>
            </a:r>
            <a:r>
              <a:rPr lang="es-PE" baseline="0" dirty="0" err="1" smtClean="0"/>
              <a:t>feed</a:t>
            </a:r>
            <a:r>
              <a:rPr lang="es-PE" baseline="0" dirty="0" smtClean="0"/>
              <a:t> back desde el recuadro inferior hacia los superiores.</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20</a:t>
            </a:fld>
            <a:endParaRPr lang="es-P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Claramente las medias del IPCC</a:t>
            </a:r>
            <a:r>
              <a:rPr lang="es-PE" baseline="0" dirty="0" smtClean="0"/>
              <a:t> están sub-estimadas, con 410ppm CO2 actuales (2016) la media del planeta ya bordea 1.2°C </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21</a:t>
            </a:fld>
            <a:endParaRPr lang="es-P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A</a:t>
            </a:r>
            <a:r>
              <a:rPr lang="es-PE" baseline="0" dirty="0" smtClean="0"/>
              <a:t> las complejidades de la modelación físico matemática de la circulación de la atmósfera regional, añadamos al idioma, las variantes del tiempo sobre variantes del territorio.</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23</a:t>
            </a:fld>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El</a:t>
            </a:r>
            <a:r>
              <a:rPr lang="es-PE" baseline="0" dirty="0" smtClean="0"/>
              <a:t> corrimiento hacia las atas temperaturas y el ensanchamiento en la curva campana de distribución de la desviación estándar, asociada al calentamiento climático, muestra en su extremo derecho picos asociados a eventos extremos.</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2</a:t>
            </a:fld>
            <a:endParaRPr lang="es-P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Los sitios en gris corresponden</a:t>
            </a:r>
            <a:r>
              <a:rPr lang="es-PE" baseline="0" dirty="0" smtClean="0"/>
              <a:t> a alta incidencia o zonas desertizadas, y la incidencia de estudios a aumento de la frecuencia.</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24</a:t>
            </a:fld>
            <a:endParaRPr lang="es-P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Complejidad de las interacciones:</a:t>
            </a:r>
            <a:r>
              <a:rPr lang="es-PE" baseline="0" dirty="0" smtClean="0"/>
              <a:t> </a:t>
            </a:r>
            <a:r>
              <a:rPr lang="es-PE" sz="1200" kern="1200" baseline="0" dirty="0" smtClean="0">
                <a:solidFill>
                  <a:schemeClr val="tx1"/>
                </a:solidFill>
                <a:latin typeface="+mn-lt"/>
                <a:ea typeface="+mn-ea"/>
                <a:cs typeface="+mn-cs"/>
              </a:rPr>
              <a:t>Australia, </a:t>
            </a:r>
            <a:r>
              <a:rPr lang="es-PE" sz="1200" kern="1200" baseline="0" dirty="0" err="1" smtClean="0">
                <a:solidFill>
                  <a:schemeClr val="tx1"/>
                </a:solidFill>
                <a:latin typeface="+mn-lt"/>
                <a:ea typeface="+mn-ea"/>
                <a:cs typeface="+mn-cs"/>
              </a:rPr>
              <a:t>after</a:t>
            </a:r>
            <a:r>
              <a:rPr lang="es-PE" sz="1200" kern="1200" baseline="0" dirty="0" smtClean="0">
                <a:solidFill>
                  <a:schemeClr val="tx1"/>
                </a:solidFill>
                <a:latin typeface="+mn-lt"/>
                <a:ea typeface="+mn-ea"/>
                <a:cs typeface="+mn-cs"/>
              </a:rPr>
              <a:t> </a:t>
            </a:r>
            <a:r>
              <a:rPr lang="es-PE" sz="1200" kern="1200" baseline="0" dirty="0" err="1" smtClean="0">
                <a:solidFill>
                  <a:schemeClr val="tx1"/>
                </a:solidFill>
                <a:latin typeface="+mn-lt"/>
                <a:ea typeface="+mn-ea"/>
                <a:cs typeface="+mn-cs"/>
              </a:rPr>
              <a:t>canopy</a:t>
            </a:r>
            <a:r>
              <a:rPr lang="es-PE"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collapse at the end of Austral summer in March 2011, associated with a late February 2011 extreme heat wave after the driest year and second warmest year on record in 2010 (see </a:t>
            </a:r>
            <a:r>
              <a:rPr lang="en-US" sz="1200" kern="1200" baseline="0" dirty="0" err="1" smtClean="0">
                <a:solidFill>
                  <a:schemeClr val="tx1"/>
                </a:solidFill>
                <a:latin typeface="+mn-lt"/>
                <a:ea typeface="+mn-ea"/>
                <a:cs typeface="+mn-cs"/>
              </a:rPr>
              <a:t>Matusick</a:t>
            </a:r>
            <a:r>
              <a:rPr lang="en-US" sz="1200" kern="1200" baseline="0" dirty="0" smtClean="0">
                <a:solidFill>
                  <a:schemeClr val="tx1"/>
                </a:solidFill>
                <a:latin typeface="+mn-lt"/>
                <a:ea typeface="+mn-ea"/>
                <a:cs typeface="+mn-cs"/>
              </a:rPr>
              <a:t> et al. 2013), March 5, </a:t>
            </a:r>
            <a:r>
              <a:rPr lang="es-PE" sz="1200" kern="1200" baseline="0" dirty="0" smtClean="0">
                <a:solidFill>
                  <a:schemeClr val="tx1"/>
                </a:solidFill>
                <a:latin typeface="+mn-lt"/>
                <a:ea typeface="+mn-ea"/>
                <a:cs typeface="+mn-cs"/>
              </a:rPr>
              <a:t>2012. </a:t>
            </a:r>
            <a:r>
              <a:rPr lang="es-PE" sz="1200" kern="1200" baseline="0" dirty="0" err="1" smtClean="0">
                <a:solidFill>
                  <a:schemeClr val="tx1"/>
                </a:solidFill>
                <a:latin typeface="+mn-lt"/>
                <a:ea typeface="+mn-ea"/>
                <a:cs typeface="+mn-cs"/>
              </a:rPr>
              <a:t>Photo</a:t>
            </a:r>
            <a:r>
              <a:rPr lang="es-PE" sz="1200" kern="1200" baseline="0" dirty="0" smtClean="0">
                <a:solidFill>
                  <a:schemeClr val="tx1"/>
                </a:solidFill>
                <a:latin typeface="+mn-lt"/>
                <a:ea typeface="+mn-ea"/>
                <a:cs typeface="+mn-cs"/>
              </a:rPr>
              <a:t>: Craig Allen. / California </a:t>
            </a:r>
            <a:r>
              <a:rPr lang="es-PE" sz="1200" kern="1200" baseline="0" dirty="0" err="1" smtClean="0">
                <a:solidFill>
                  <a:schemeClr val="tx1"/>
                </a:solidFill>
                <a:latin typeface="+mn-lt"/>
                <a:ea typeface="+mn-ea"/>
                <a:cs typeface="+mn-cs"/>
              </a:rPr>
              <a:t>Southern</a:t>
            </a:r>
            <a:r>
              <a:rPr lang="es-PE" sz="1200" kern="1200" baseline="0" dirty="0" smtClean="0">
                <a:solidFill>
                  <a:schemeClr val="tx1"/>
                </a:solidFill>
                <a:latin typeface="+mn-lt"/>
                <a:ea typeface="+mn-ea"/>
                <a:cs typeface="+mn-cs"/>
              </a:rPr>
              <a:t> Sierra Nevada, </a:t>
            </a:r>
            <a:r>
              <a:rPr lang="en-US" sz="1200" kern="1200" baseline="0" dirty="0" smtClean="0">
                <a:solidFill>
                  <a:schemeClr val="tx1"/>
                </a:solidFill>
                <a:latin typeface="+mn-lt"/>
                <a:ea typeface="+mn-ea"/>
                <a:cs typeface="+mn-cs"/>
              </a:rPr>
              <a:t>after four years of hotter drought, October 15, 2015. Photo: Craig Allen </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25</a:t>
            </a:fld>
            <a:endParaRPr lang="es-P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Resumen de Importantes</a:t>
            </a:r>
            <a:r>
              <a:rPr lang="es-PE" baseline="0" dirty="0" smtClean="0"/>
              <a:t> conceptos a ser socializados para transmitir el sentido de la urgencia y la prevención oportuna.</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26</a:t>
            </a:fld>
            <a:endParaRPr lang="es-P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La zonificación en</a:t>
            </a:r>
            <a:r>
              <a:rPr lang="es-PE" baseline="0" dirty="0" smtClean="0"/>
              <a:t> eco-tonos, marca el sistema de referencia zonal, para saber donde hablamos y de que especies</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27</a:t>
            </a:fld>
            <a:endParaRPr lang="es-P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Objetivo que condice la mejora de</a:t>
            </a:r>
            <a:r>
              <a:rPr lang="es-PE" baseline="0" dirty="0" smtClean="0"/>
              <a:t> instrumentación atmosférica de alerta temprana, alianza científicas CAN y conocimiento de las cuencas atmosféricas andinas. Adquirir Experiencia </a:t>
            </a:r>
            <a:r>
              <a:rPr lang="es-PE" baseline="0" dirty="0" err="1" smtClean="0"/>
              <a:t>Know</a:t>
            </a:r>
            <a:r>
              <a:rPr lang="es-PE" baseline="0" dirty="0" smtClean="0"/>
              <a:t> </a:t>
            </a:r>
            <a:r>
              <a:rPr lang="es-PE" baseline="0" dirty="0" err="1" smtClean="0"/>
              <a:t>how</a:t>
            </a:r>
            <a:r>
              <a:rPr lang="es-PE" baseline="0" dirty="0" smtClean="0"/>
              <a:t> en técnicas de control de eventos atmosféricos extremos. Beneficios colaterales por acceso a material básico para biotecnologías.</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28</a:t>
            </a:fld>
            <a:endParaRPr lang="es-P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b</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29</a:t>
            </a:fld>
            <a:endParaRPr lang="es-P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30</a:t>
            </a:fld>
            <a:endParaRPr lang="es-P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err="1" smtClean="0"/>
              <a:t>bbbbEl</a:t>
            </a:r>
            <a:r>
              <a:rPr lang="es-PE" dirty="0" smtClean="0"/>
              <a:t> gráfico muestra que el forzamiento radiativo total del clima, el</a:t>
            </a:r>
            <a:r>
              <a:rPr lang="es-PE" baseline="0" dirty="0" smtClean="0"/>
              <a:t> </a:t>
            </a:r>
            <a:r>
              <a:rPr lang="es-PE" dirty="0" smtClean="0"/>
              <a:t>flujo</a:t>
            </a:r>
            <a:r>
              <a:rPr lang="es-PE" baseline="0" dirty="0" smtClean="0"/>
              <a:t> de</a:t>
            </a:r>
            <a:r>
              <a:rPr lang="es-PE" dirty="0" smtClean="0"/>
              <a:t> energía adicional sobre los ecosistemas terrestres, no sólo es originado por el CO2, Mono-tema</a:t>
            </a:r>
            <a:r>
              <a:rPr lang="es-PE" baseline="0" dirty="0" smtClean="0"/>
              <a:t> usado para generar Mercados, en favor de mantener empresas fósiles que pagan bonos por adicionalita, y oculta simples soluciones limpias, afectando el ambiente global. La Negociación se limita a la línea vertical que cierra los forzamientos= las emisiones el presente, siendo origen del calentamiento, el histórico acumulado de GEI. No tiene lógica, menos ética, fue y es un negocio-mercado ¿</a:t>
            </a:r>
            <a:r>
              <a:rPr lang="es-PE" baseline="0" dirty="0" smtClean="0">
                <a:solidFill>
                  <a:schemeClr val="bg2">
                    <a:lumMod val="75000"/>
                  </a:schemeClr>
                </a:solidFill>
              </a:rPr>
              <a:t>corrupto?-</a:t>
            </a:r>
            <a:r>
              <a:rPr lang="es-PE" baseline="0" dirty="0" smtClean="0"/>
              <a:t> legalizado en la ONU.</a:t>
            </a:r>
            <a:endParaRPr lang="es-PE" dirty="0"/>
          </a:p>
        </p:txBody>
      </p:sp>
      <p:sp>
        <p:nvSpPr>
          <p:cNvPr id="4" name="3 Marcador de número de diapositiva"/>
          <p:cNvSpPr>
            <a:spLocks noGrp="1"/>
          </p:cNvSpPr>
          <p:nvPr>
            <p:ph type="sldNum" sz="quarter" idx="10"/>
          </p:nvPr>
        </p:nvSpPr>
        <p:spPr/>
        <p:txBody>
          <a:bodyPr/>
          <a:lstStyle/>
          <a:p>
            <a:fld id="{DC63807B-35B7-430E-8DEC-9CAFAE42E1F7}" type="slidenum">
              <a:rPr lang="es-PE" smtClean="0"/>
              <a:pPr/>
              <a:t>32</a:t>
            </a:fld>
            <a:endParaRPr lang="es-P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2CF493F9-9CAA-41FC-966D-F392FE0A9D60}" type="slidenum">
              <a:rPr lang="es-PE" smtClean="0"/>
              <a:pPr/>
              <a:t>33</a:t>
            </a:fld>
            <a:endParaRPr lang="es-P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Facilita un diálogo</a:t>
            </a:r>
            <a:r>
              <a:rPr lang="es-PE" baseline="0" dirty="0" smtClean="0"/>
              <a:t> horizontal entre autoridades, población, entidades financieras, requerido para enfrentar la emergencia y evitar la interferencia peligrosa con el clima. Es un aporte del Perú a diálogos internacionales para : “El </a:t>
            </a:r>
            <a:r>
              <a:rPr lang="es-PE" u="sng" baseline="0" dirty="0" smtClean="0"/>
              <a:t>Balance Global </a:t>
            </a:r>
            <a:r>
              <a:rPr lang="es-PE" baseline="0" dirty="0" smtClean="0"/>
              <a:t>de la Energía Planetaria”. Cabe el ejemplo de 							</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35</a:t>
            </a:fld>
            <a:endParaRPr lang="es-P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To</a:t>
            </a:r>
            <a:r>
              <a:rPr lang="es-PE" baseline="0" dirty="0" smtClean="0"/>
              <a:t>do el mundo se preocupa pocos se ocupan; se invierte en estudios y modelos sin proponer soluciones, se siguen políticas foráneas, se proponen pocas acciones de remediación, demoras generan sobre costos, ahora requerimos soluciones concertadas internamente, para asegurar la salud de los ecosistema alto andinos.</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3</a:t>
            </a:fld>
            <a:endParaRPr lang="es-P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Facilita un diálogo</a:t>
            </a:r>
            <a:r>
              <a:rPr lang="es-PE" baseline="0" dirty="0" smtClean="0"/>
              <a:t> horizontal entre autoridades, población, entidades financieras, requerido para enfrentar la emergencia y evitar la interferencia peligrosa con el clima. Es un aporte del Perú a diálogos internacionales para : “El </a:t>
            </a:r>
            <a:r>
              <a:rPr lang="es-PE" u="sng" baseline="0" dirty="0" smtClean="0"/>
              <a:t>Balance Global </a:t>
            </a:r>
            <a:r>
              <a:rPr lang="es-PE" baseline="0" dirty="0" smtClean="0"/>
              <a:t>de la Energía Planetaria”</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37</a:t>
            </a:fld>
            <a:endParaRPr lang="es-P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No es costumbre en la sociedad peruana que los proyectos lleguen a la etapa de verificación, pues la naturaleza</a:t>
            </a:r>
            <a:r>
              <a:rPr lang="es-PE" baseline="0" dirty="0" smtClean="0"/>
              <a:t> puede borrarlo </a:t>
            </a:r>
            <a:r>
              <a:rPr lang="es-PE" dirty="0" smtClean="0"/>
              <a:t>de hoy para mañana, sin embargo para el cumplimiento de un amplio acuerdo ambiental resulta un conductor</a:t>
            </a:r>
            <a:r>
              <a:rPr lang="es-PE" baseline="0" dirty="0" smtClean="0"/>
              <a:t> importante, ya que permite la existencia de sistemas de </a:t>
            </a:r>
            <a:r>
              <a:rPr lang="es-PE" baseline="0" smtClean="0"/>
              <a:t>alerta temprana.</a:t>
            </a:r>
            <a:endParaRPr lang="es-PE" dirty="0"/>
          </a:p>
        </p:txBody>
      </p:sp>
      <p:sp>
        <p:nvSpPr>
          <p:cNvPr id="4" name="3 Marcador de número de diapositiva"/>
          <p:cNvSpPr>
            <a:spLocks noGrp="1"/>
          </p:cNvSpPr>
          <p:nvPr>
            <p:ph type="sldNum" sz="quarter" idx="10"/>
          </p:nvPr>
        </p:nvSpPr>
        <p:spPr/>
        <p:txBody>
          <a:bodyPr/>
          <a:lstStyle/>
          <a:p>
            <a:fld id="{2CF493F9-9CAA-41FC-966D-F392FE0A9D60}" type="slidenum">
              <a:rPr lang="es-PE" smtClean="0"/>
              <a:pPr/>
              <a:t>39</a:t>
            </a:fld>
            <a:endParaRPr lang="es-P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Rédito</a:t>
            </a:r>
            <a:r>
              <a:rPr lang="es-PE" baseline="0" dirty="0" smtClean="0"/>
              <a:t>s ambientales políticos, algunos componentes pueden ser asumidos por los cuerpos de ingeniería de las fuerzas armadas. (se puede ocupar reos comunes con beneficios penitenciarios) . Se Asegura fuentes de agua, requisito para el agro y la seguridad alimentaria,  para la generación hidroeléctrica y la salud de los ecosistemas</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40</a:t>
            </a:fld>
            <a:endParaRPr lang="es-P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Hay una ENCC-Ministerial</a:t>
            </a:r>
            <a:r>
              <a:rPr lang="es-PE" baseline="0" dirty="0" smtClean="0"/>
              <a:t> pero no liderazgo promotor y concertante de parte del Gobierno [el ciudadano no participa, brecha de pobreza se mantiene, emisiones aumentan, existe dependencia tecnológica, el cambio climático se nos monto encima]  Urge pasar del discurso a: la acción ecológica de balance(sJ) de flujo negativo, concertado.</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43</a:t>
            </a:fld>
            <a:endParaRPr lang="es-P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Un control amistoso del</a:t>
            </a:r>
            <a:r>
              <a:rPr lang="es-PE" baseline="0" dirty="0" smtClean="0"/>
              <a:t> riesgo </a:t>
            </a:r>
            <a:r>
              <a:rPr lang="es-PE" dirty="0" smtClean="0"/>
              <a:t>reduce</a:t>
            </a:r>
            <a:r>
              <a:rPr lang="es-PE" baseline="0" dirty="0" smtClean="0"/>
              <a:t> errores fatales y promueve decisiones acertadas, en contextos sociales de la emergencia climática significa, reducir perdida de vidas y bienes, ahorros en reconstrucción.</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45</a:t>
            </a:fld>
            <a:endParaRPr lang="es-P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b="0" kern="1200" dirty="0" smtClean="0">
                <a:solidFill>
                  <a:schemeClr val="tx1"/>
                </a:solidFill>
                <a:latin typeface="+mn-lt"/>
                <a:ea typeface="+mn-ea"/>
                <a:cs typeface="+mn-cs"/>
              </a:rPr>
              <a:t>…Distintos ensayos que nos demuestran que la interacción entre ciencia y política, si bien difícil de conseguir, es necesaria a la hora de modificar enfoques de política a nivel nacional, regional e internacional.” </a:t>
            </a:r>
            <a:r>
              <a:rPr lang="es-PE" sz="1200" b="0" kern="1200" dirty="0" err="1" smtClean="0">
                <a:solidFill>
                  <a:schemeClr val="tx1"/>
                </a:solidFill>
                <a:latin typeface="+mn-lt"/>
                <a:ea typeface="+mn-ea"/>
                <a:cs typeface="+mn-cs"/>
              </a:rPr>
              <a:t>Denise</a:t>
            </a:r>
            <a:r>
              <a:rPr lang="es-PE" sz="1200" b="0" kern="1200" dirty="0" smtClean="0">
                <a:solidFill>
                  <a:schemeClr val="tx1"/>
                </a:solidFill>
                <a:latin typeface="+mn-lt"/>
                <a:ea typeface="+mn-ea"/>
                <a:cs typeface="+mn-cs"/>
              </a:rPr>
              <a:t> </a:t>
            </a:r>
            <a:r>
              <a:rPr lang="es-PE" sz="1200" b="0" kern="1200" dirty="0" err="1" smtClean="0">
                <a:solidFill>
                  <a:schemeClr val="tx1"/>
                </a:solidFill>
                <a:latin typeface="+mn-lt"/>
                <a:ea typeface="+mn-ea"/>
                <a:cs typeface="+mn-cs"/>
              </a:rPr>
              <a:t>Gorfinkiel</a:t>
            </a:r>
            <a:r>
              <a:rPr lang="es-PE" sz="1200" b="0" kern="1200" dirty="0" smtClean="0">
                <a:solidFill>
                  <a:schemeClr val="tx1"/>
                </a:solidFill>
                <a:latin typeface="+mn-lt"/>
                <a:ea typeface="+mn-ea"/>
                <a:cs typeface="+mn-cs"/>
              </a:rPr>
              <a:t> / </a:t>
            </a:r>
            <a:r>
              <a:rPr lang="es-PE" sz="1200" kern="1200" dirty="0" smtClean="0">
                <a:solidFill>
                  <a:schemeClr val="tx1"/>
                </a:solidFill>
                <a:latin typeface="+mn-lt"/>
                <a:ea typeface="+mn-ea"/>
                <a:cs typeface="+mn-cs"/>
              </a:rPr>
              <a:t>La dificultad de responder al cambio climático tiene múltiples razones, entre ellas la inercia del comportamiento de individuos y organizaciones WB-2015</a:t>
            </a:r>
            <a:endParaRPr lang="es-PE" sz="1200" b="0" kern="1200" dirty="0" smtClean="0">
              <a:solidFill>
                <a:schemeClr val="tx1"/>
              </a:solidFill>
              <a:latin typeface="+mn-lt"/>
              <a:ea typeface="+mn-ea"/>
              <a:cs typeface="+mn-cs"/>
            </a:endParaRPr>
          </a:p>
          <a:p>
            <a:r>
              <a:rPr lang="es-PE" dirty="0" smtClean="0"/>
              <a:t>El Perú con la COP20</a:t>
            </a:r>
            <a:r>
              <a:rPr lang="es-PE" baseline="0" dirty="0" smtClean="0"/>
              <a:t> Asumió buscar el futuro </a:t>
            </a:r>
            <a:r>
              <a:rPr lang="es-PE" baseline="0" dirty="0" err="1" smtClean="0"/>
              <a:t>resiliente</a:t>
            </a:r>
            <a:r>
              <a:rPr lang="es-PE" baseline="0" dirty="0" smtClean="0"/>
              <a:t>, sin embargo al enfocarse en la mitigación de GEI en lugar de la adaptación, por falta de liderazgo, no siguió la ruta directa, si no por el contrario bajo un escalón; esperamos que luego de la tragedia desastrosa actual pueda enmendar el camino.</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4</a:t>
            </a:fld>
            <a:endParaRPr lang="es-P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CC proceso </a:t>
            </a:r>
            <a:r>
              <a:rPr lang="es-PE" dirty="0" smtClean="0"/>
              <a:t>socio-físico de abuso de </a:t>
            </a:r>
            <a:r>
              <a:rPr lang="es-PE" dirty="0" smtClean="0"/>
              <a:t>la energía fósil,…COP</a:t>
            </a:r>
            <a:r>
              <a:rPr lang="es-PE" baseline="0" dirty="0" smtClean="0"/>
              <a:t> </a:t>
            </a:r>
            <a:r>
              <a:rPr lang="es-PE" dirty="0" smtClean="0"/>
              <a:t>s:</a:t>
            </a:r>
            <a:r>
              <a:rPr lang="es-PE" baseline="0" dirty="0" smtClean="0"/>
              <a:t> el </a:t>
            </a:r>
            <a:r>
              <a:rPr lang="es-PE" dirty="0" smtClean="0"/>
              <a:t>Retroceso</a:t>
            </a:r>
            <a:r>
              <a:rPr lang="es-PE" baseline="0" dirty="0" smtClean="0"/>
              <a:t> </a:t>
            </a:r>
            <a:r>
              <a:rPr lang="es-PE" dirty="0" smtClean="0"/>
              <a:t>Glaciar </a:t>
            </a:r>
            <a:r>
              <a:rPr lang="es-PE" dirty="0" smtClean="0"/>
              <a:t>es Mencionado, No es atendido</a:t>
            </a:r>
            <a:r>
              <a:rPr lang="es-PE" baseline="0" dirty="0" smtClean="0"/>
              <a:t>, proceso lento no da votos, da más réditos  atender emergencias súbitas. El forzamiento actual, o energía adicional retenida por el planeta por los gases invernadero es un equivalente superior a la energía liberada por 440,000 Bombas de Hiroshima al día.</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5</a:t>
            </a:fld>
            <a:endParaRPr lang="es-P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La</a:t>
            </a:r>
            <a:r>
              <a:rPr lang="es-PE" baseline="0" dirty="0" smtClean="0"/>
              <a:t> perdida de </a:t>
            </a:r>
            <a:r>
              <a:rPr lang="es-PE" baseline="0" dirty="0" err="1" smtClean="0"/>
              <a:t>criósfera</a:t>
            </a:r>
            <a:r>
              <a:rPr lang="es-PE" baseline="0" dirty="0" smtClean="0"/>
              <a:t> andina, glaciares de montaña, va acompañada de desregulación del clima, pérdida de regulación hídrica y escases de recurso especialmente en época de estiaje y en poblaciones alto andinas. Perdida de biodiversidad por desaparición-cambios en los hábitat. Debemos tomar decisiones integrales de adaptación a la brevedad.</a:t>
            </a:r>
          </a:p>
          <a:p>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6</a:t>
            </a:fld>
            <a:endParaRPr lang="es-P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Si racionalmente se decide restaura</a:t>
            </a:r>
            <a:r>
              <a:rPr lang="es-PE" baseline="0" dirty="0" smtClean="0"/>
              <a:t>r zonas degradadas, </a:t>
            </a:r>
            <a:r>
              <a:rPr lang="es-PE" dirty="0" smtClean="0"/>
              <a:t>El cuadro resume elementos a considerar</a:t>
            </a:r>
            <a:r>
              <a:rPr lang="es-PE" baseline="0" dirty="0" smtClean="0"/>
              <a:t>, por sus impactos socio económicos, que trae oportunidades y retos. Los objetivos de la restauración ofrecen beneficios aproximados, limitados por las condiciones reales ambientales. Una vez iniciado el proceso de restauración se cierra un circulo que se retroalimenta en el proceso</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7</a:t>
            </a:fld>
            <a:endParaRPr lang="es-P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La</a:t>
            </a:r>
            <a:r>
              <a:rPr lang="es-PE" baseline="0" dirty="0" smtClean="0"/>
              <a:t> restauración ecosistémica-holística de áreas glaciares, es un objetivo viable </a:t>
            </a:r>
            <a:r>
              <a:rPr lang="es-PE" baseline="0" dirty="0" smtClean="0">
                <a:sym typeface="Wingdings" pitchFamily="2" charset="2"/>
              </a:rPr>
              <a:t> Ampliamente</a:t>
            </a:r>
            <a:r>
              <a:rPr lang="es-PE" baseline="0" dirty="0" smtClean="0"/>
              <a:t> </a:t>
            </a:r>
            <a:r>
              <a:rPr lang="es-PE" baseline="0" dirty="0" smtClean="0">
                <a:sym typeface="Wingdings" pitchFamily="2" charset="2"/>
              </a:rPr>
              <a:t>Acordamos su Remediación Ambiental. El diagrama resume algunas de las acciones de adaptación necesarias. Los modelos presentados antes son una sobre-simplificación, donde se prioriza el uso del agua en base solamente a su valor económico, descontextualizado de otros requerimientos ambientales, cuales son las necesarias relaciones humanas, entre si y con los ecosistemas naturales.</a:t>
            </a:r>
            <a:endParaRPr lang="es-PE" dirty="0"/>
          </a:p>
        </p:txBody>
      </p:sp>
      <p:sp>
        <p:nvSpPr>
          <p:cNvPr id="4" name="3 Marcador de número de diapositiva"/>
          <p:cNvSpPr>
            <a:spLocks noGrp="1"/>
          </p:cNvSpPr>
          <p:nvPr>
            <p:ph type="sldNum" sz="quarter" idx="10"/>
          </p:nvPr>
        </p:nvSpPr>
        <p:spPr/>
        <p:txBody>
          <a:bodyPr/>
          <a:lstStyle/>
          <a:p>
            <a:fld id="{A8BFE050-7B89-46EF-AC6E-816FC67AFC3E}" type="slidenum">
              <a:rPr lang="es-PE" smtClean="0"/>
              <a:pPr/>
              <a:t>9</a:t>
            </a:fld>
            <a:endParaRPr lang="es-P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Se ha consultado con la academia, gobiernos regionales y municipales, a</a:t>
            </a:r>
            <a:r>
              <a:rPr lang="es-PE" baseline="0" dirty="0" smtClean="0"/>
              <a:t> la población le parece bien pero no es su competencia promover, conformismo, se confía en los predicados extranjeros “no se puede hacer nada”; y si hay mucho por hacer.</a:t>
            </a:r>
            <a:endParaRPr lang="es-PE" dirty="0"/>
          </a:p>
        </p:txBody>
      </p:sp>
      <p:sp>
        <p:nvSpPr>
          <p:cNvPr id="4" name="3 Marcador de número de diapositiva"/>
          <p:cNvSpPr>
            <a:spLocks noGrp="1"/>
          </p:cNvSpPr>
          <p:nvPr>
            <p:ph type="sldNum" sz="quarter" idx="10"/>
          </p:nvPr>
        </p:nvSpPr>
        <p:spPr/>
        <p:txBody>
          <a:bodyPr/>
          <a:lstStyle/>
          <a:p>
            <a:fld id="{75FEC042-19FF-47CD-9FA8-4484E89A5196}" type="slidenum">
              <a:rPr lang="es-PE" smtClean="0"/>
              <a:pPr/>
              <a:t>10</a:t>
            </a:fld>
            <a:endParaRPr 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DC8FD437-5EB5-4C5F-8D97-348FB19837AA}" type="datetimeFigureOut">
              <a:rPr lang="es-PE" smtClean="0"/>
              <a:pPr/>
              <a:t>08/04/2017</a:t>
            </a:fld>
            <a:endParaRPr lang="es-PE"/>
          </a:p>
        </p:txBody>
      </p:sp>
      <p:sp>
        <p:nvSpPr>
          <p:cNvPr id="17" name="16 Marcador de pie de página"/>
          <p:cNvSpPr>
            <a:spLocks noGrp="1"/>
          </p:cNvSpPr>
          <p:nvPr>
            <p:ph type="ftr" sz="quarter" idx="11"/>
          </p:nvPr>
        </p:nvSpPr>
        <p:spPr>
          <a:xfrm>
            <a:off x="5410200" y="4205288"/>
            <a:ext cx="1295400" cy="457200"/>
          </a:xfrm>
        </p:spPr>
        <p:txBody>
          <a:bodyPr/>
          <a:lstStyle/>
          <a:p>
            <a:endParaRPr lang="es-PE"/>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BCCE086-9F24-43E9-9CFF-921B10A19E2A}"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C8FD437-5EB5-4C5F-8D97-348FB19837AA}" type="datetimeFigureOut">
              <a:rPr lang="es-PE" smtClean="0"/>
              <a:pPr/>
              <a:t>08/04/2017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8BCCE086-9F24-43E9-9CFF-921B10A19E2A}"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C8FD437-5EB5-4C5F-8D97-348FB19837AA}" type="datetimeFigureOut">
              <a:rPr lang="es-PE" smtClean="0"/>
              <a:pPr/>
              <a:t>08/04/2017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8BCCE086-9F24-43E9-9CFF-921B10A19E2A}"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C8FD437-5EB5-4C5F-8D97-348FB19837AA}" type="datetimeFigureOut">
              <a:rPr lang="es-PE" smtClean="0"/>
              <a:pPr/>
              <a:t>08/04/2017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8BCCE086-9F24-43E9-9CFF-921B10A19E2A}"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C8FD437-5EB5-4C5F-8D97-348FB19837AA}" type="datetimeFigureOut">
              <a:rPr lang="es-PE" smtClean="0"/>
              <a:pPr/>
              <a:t>08/04/2017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8BCCE086-9F24-43E9-9CFF-921B10A19E2A}"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C8FD437-5EB5-4C5F-8D97-348FB19837AA}" type="datetimeFigureOut">
              <a:rPr lang="es-PE" smtClean="0"/>
              <a:pPr/>
              <a:t>08/04/2017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8BCCE086-9F24-43E9-9CFF-921B10A19E2A}"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DC8FD437-5EB5-4C5F-8D97-348FB19837AA}" type="datetimeFigureOut">
              <a:rPr lang="es-PE" smtClean="0"/>
              <a:pPr/>
              <a:t>08/04/2017</a:t>
            </a:fld>
            <a:endParaRPr lang="es-PE"/>
          </a:p>
        </p:txBody>
      </p:sp>
      <p:sp>
        <p:nvSpPr>
          <p:cNvPr id="27" name="26 Marcador de número de diapositiva"/>
          <p:cNvSpPr>
            <a:spLocks noGrp="1"/>
          </p:cNvSpPr>
          <p:nvPr>
            <p:ph type="sldNum" sz="quarter" idx="11"/>
          </p:nvPr>
        </p:nvSpPr>
        <p:spPr/>
        <p:txBody>
          <a:bodyPr rtlCol="0"/>
          <a:lstStyle/>
          <a:p>
            <a:fld id="{8BCCE086-9F24-43E9-9CFF-921B10A19E2A}" type="slidenum">
              <a:rPr lang="es-PE" smtClean="0"/>
              <a:pPr/>
              <a:t>‹Nº›</a:t>
            </a:fld>
            <a:endParaRPr lang="es-PE"/>
          </a:p>
        </p:txBody>
      </p:sp>
      <p:sp>
        <p:nvSpPr>
          <p:cNvPr id="28" name="27 Marcador de pie de página"/>
          <p:cNvSpPr>
            <a:spLocks noGrp="1"/>
          </p:cNvSpPr>
          <p:nvPr>
            <p:ph type="ftr" sz="quarter" idx="12"/>
          </p:nvPr>
        </p:nvSpPr>
        <p:spPr/>
        <p:txBody>
          <a:bodyPr rtlCol="0"/>
          <a:lstStyle/>
          <a:p>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DC8FD437-5EB5-4C5F-8D97-348FB19837AA}" type="datetimeFigureOut">
              <a:rPr lang="es-PE" smtClean="0"/>
              <a:pPr/>
              <a:t>08/04/2017</a:t>
            </a:fld>
            <a:endParaRPr lang="es-PE"/>
          </a:p>
        </p:txBody>
      </p:sp>
      <p:sp>
        <p:nvSpPr>
          <p:cNvPr id="4" name="3 Marcador de pie de página"/>
          <p:cNvSpPr>
            <a:spLocks noGrp="1"/>
          </p:cNvSpPr>
          <p:nvPr>
            <p:ph type="ftr" sz="quarter" idx="11"/>
          </p:nvPr>
        </p:nvSpPr>
        <p:spPr>
          <a:xfrm>
            <a:off x="5257800" y="612648"/>
            <a:ext cx="1325880" cy="457200"/>
          </a:xfrm>
        </p:spPr>
        <p:txBody>
          <a:bodyPr/>
          <a:lstStyle/>
          <a:p>
            <a:endParaRPr lang="es-PE"/>
          </a:p>
        </p:txBody>
      </p:sp>
      <p:sp>
        <p:nvSpPr>
          <p:cNvPr id="5" name="4 Marcador de número de diapositiva"/>
          <p:cNvSpPr>
            <a:spLocks noGrp="1"/>
          </p:cNvSpPr>
          <p:nvPr>
            <p:ph type="sldNum" sz="quarter" idx="12"/>
          </p:nvPr>
        </p:nvSpPr>
        <p:spPr>
          <a:xfrm>
            <a:off x="8174736" y="2272"/>
            <a:ext cx="762000" cy="365760"/>
          </a:xfrm>
        </p:spPr>
        <p:txBody>
          <a:bodyPr/>
          <a:lstStyle/>
          <a:p>
            <a:fld id="{8BCCE086-9F24-43E9-9CFF-921B10A19E2A}"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C8FD437-5EB5-4C5F-8D97-348FB19837AA}" type="datetimeFigureOut">
              <a:rPr lang="es-PE" smtClean="0"/>
              <a:pPr/>
              <a:t>08/04/2017</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8BCCE086-9F24-43E9-9CFF-921B10A19E2A}"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C8FD437-5EB5-4C5F-8D97-348FB19837AA}" type="datetimeFigureOut">
              <a:rPr lang="es-PE" smtClean="0"/>
              <a:pPr/>
              <a:t>08/04/2017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8BCCE086-9F24-43E9-9CFF-921B10A19E2A}"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C8FD437-5EB5-4C5F-8D97-348FB19837AA}" type="datetimeFigureOut">
              <a:rPr lang="es-PE" smtClean="0"/>
              <a:pPr/>
              <a:t>08/04/2017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8BCCE086-9F24-43E9-9CFF-921B10A19E2A}"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C8FD437-5EB5-4C5F-8D97-348FB19837AA}" type="datetimeFigureOut">
              <a:rPr lang="es-PE" smtClean="0"/>
              <a:pPr/>
              <a:t>08/04/2017</a:t>
            </a:fld>
            <a:endParaRPr lang="es-PE"/>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PE"/>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BCCE086-9F24-43E9-9CFF-921B10A19E2A}"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google.com.pe/search?q=snow+pack+augment&amp;ie=utf-8&amp;oe=utf-8&amp;rls=org.mozilla:es-ES:official&amp;client=firefox-a&amp;gws_rd=cr&amp;ei=zBJSUuvrN6654APirIGIAQ"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qoylluritty.org/wp-content/uploads/2014/05/sanaaaa1.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RAVH@HVRCD.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1601785"/>
            <a:ext cx="8458200" cy="1470025"/>
          </a:xfrm>
        </p:spPr>
        <p:txBody>
          <a:bodyPr>
            <a:normAutofit fontScale="90000"/>
          </a:bodyPr>
          <a:lstStyle/>
          <a:p>
            <a:r>
              <a:rPr lang="es-PE" b="1" dirty="0" smtClean="0"/>
              <a:t>Mitigación Ecosistémica del Retraimiento Glaciar </a:t>
            </a:r>
            <a:r>
              <a:rPr lang="es-PE" b="1" dirty="0" smtClean="0"/>
              <a:t>Andino-Perú</a:t>
            </a:r>
            <a:br>
              <a:rPr lang="es-PE" b="1" dirty="0" smtClean="0"/>
            </a:br>
            <a:r>
              <a:rPr lang="es-PE" b="1" dirty="0" smtClean="0"/>
              <a:t>Y aumento de la resiliencia social</a:t>
            </a:r>
            <a:br>
              <a:rPr lang="es-PE" b="1" dirty="0" smtClean="0"/>
            </a:br>
            <a:r>
              <a:rPr lang="es-PE" b="1" dirty="0" smtClean="0"/>
              <a:t>al calentamiento climático global</a:t>
            </a:r>
            <a:endParaRPr lang="es-PE" dirty="0"/>
          </a:p>
        </p:txBody>
      </p:sp>
      <p:sp>
        <p:nvSpPr>
          <p:cNvPr id="3" name="2 Subtítulo"/>
          <p:cNvSpPr>
            <a:spLocks noGrp="1"/>
          </p:cNvSpPr>
          <p:nvPr>
            <p:ph type="subTitle" idx="1"/>
          </p:nvPr>
        </p:nvSpPr>
        <p:spPr>
          <a:xfrm>
            <a:off x="457200" y="4533920"/>
            <a:ext cx="4953000" cy="1752600"/>
          </a:xfrm>
        </p:spPr>
        <p:txBody>
          <a:bodyPr>
            <a:normAutofit fontScale="92500" lnSpcReduction="10000"/>
          </a:bodyPr>
          <a:lstStyle/>
          <a:p>
            <a:r>
              <a:rPr lang="es-PE" dirty="0" smtClean="0">
                <a:solidFill>
                  <a:srgbClr val="FF0000"/>
                </a:solidFill>
              </a:rPr>
              <a:t>Presentación ante la CNCC Perú </a:t>
            </a:r>
            <a:r>
              <a:rPr lang="es-PE" dirty="0" smtClean="0"/>
              <a:t>Portafolio </a:t>
            </a:r>
            <a:r>
              <a:rPr lang="es-PE" dirty="0" smtClean="0"/>
              <a:t>de Proyectos para la Cooperación Inter-Nacional : SANA</a:t>
            </a:r>
          </a:p>
          <a:p>
            <a:r>
              <a:rPr lang="es-PE" dirty="0" smtClean="0">
                <a:solidFill>
                  <a:srgbClr val="00B050"/>
                </a:solidFill>
              </a:rPr>
              <a:t>Ramiro Alfonso Valdivia Herrera</a:t>
            </a:r>
          </a:p>
          <a:p>
            <a:r>
              <a:rPr lang="es-PE" dirty="0" smtClean="0">
                <a:solidFill>
                  <a:srgbClr val="00B050"/>
                </a:solidFill>
              </a:rPr>
              <a:t> Físico</a:t>
            </a:r>
            <a:endParaRPr lang="es-PE"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14356"/>
            <a:ext cx="8229600" cy="1066800"/>
          </a:xfrm>
        </p:spPr>
        <p:txBody>
          <a:bodyPr>
            <a:normAutofit fontScale="90000"/>
          </a:bodyPr>
          <a:lstStyle/>
          <a:p>
            <a:r>
              <a:rPr lang="es-PE" dirty="0" smtClean="0"/>
              <a:t>SANA Programa Estratégico para la  Mitigación Glaciar Andina: requiere</a:t>
            </a:r>
            <a:endParaRPr lang="es-PE" dirty="0"/>
          </a:p>
        </p:txBody>
      </p:sp>
      <p:sp>
        <p:nvSpPr>
          <p:cNvPr id="3" name="2 Marcador de contenido"/>
          <p:cNvSpPr>
            <a:spLocks noGrp="1"/>
          </p:cNvSpPr>
          <p:nvPr>
            <p:ph idx="1"/>
          </p:nvPr>
        </p:nvSpPr>
        <p:spPr>
          <a:xfrm>
            <a:off x="0" y="2000264"/>
            <a:ext cx="9144000" cy="5000636"/>
          </a:xfrm>
        </p:spPr>
        <p:txBody>
          <a:bodyPr>
            <a:normAutofit fontScale="85000" lnSpcReduction="20000"/>
          </a:bodyPr>
          <a:lstStyle/>
          <a:p>
            <a:endParaRPr lang="es-PE" dirty="0" smtClean="0"/>
          </a:p>
          <a:p>
            <a:r>
              <a:rPr lang="es-PE" b="1" u="sng" dirty="0" smtClean="0">
                <a:solidFill>
                  <a:srgbClr val="C00000"/>
                </a:solidFill>
              </a:rPr>
              <a:t>Amplios Acuerdos Ambientales 		Inter-cuencas-Peruanos e Inter-Nacionales</a:t>
            </a:r>
            <a:r>
              <a:rPr lang="es-PE" dirty="0" smtClean="0"/>
              <a:t>   para Frenar las pérdidas de Masa Glaciar en Montañas Tropicales   y  Asegurar el Agua  de poblaciones y territorios, </a:t>
            </a:r>
            <a:r>
              <a:rPr lang="es-PE" dirty="0" smtClean="0"/>
              <a:t> resiliencia por </a:t>
            </a:r>
            <a:r>
              <a:rPr lang="es-PE" dirty="0" smtClean="0"/>
              <a:t>Prácticas Públicas</a:t>
            </a:r>
          </a:p>
          <a:p>
            <a:pPr>
              <a:buNone/>
            </a:pPr>
            <a:endParaRPr lang="es-PE" dirty="0" smtClean="0"/>
          </a:p>
          <a:p>
            <a:r>
              <a:rPr lang="es-PE" dirty="0" smtClean="0">
                <a:solidFill>
                  <a:srgbClr val="7030A0"/>
                </a:solidFill>
              </a:rPr>
              <a:t>A. Construir Andenes - </a:t>
            </a:r>
            <a:r>
              <a:rPr lang="es-PE" dirty="0" err="1" smtClean="0">
                <a:solidFill>
                  <a:srgbClr val="7030A0"/>
                </a:solidFill>
              </a:rPr>
              <a:t>Pata_Pata</a:t>
            </a:r>
            <a:r>
              <a:rPr lang="es-PE" dirty="0" smtClean="0">
                <a:solidFill>
                  <a:srgbClr val="7030A0"/>
                </a:solidFill>
              </a:rPr>
              <a:t>,  Alrededor de Glaciares MTA</a:t>
            </a:r>
          </a:p>
          <a:p>
            <a:r>
              <a:rPr lang="es-PE" dirty="0" smtClean="0">
                <a:solidFill>
                  <a:srgbClr val="7030A0"/>
                </a:solidFill>
              </a:rPr>
              <a:t>B. Implementar - Instrumentación - Atmosférica     - Andina</a:t>
            </a:r>
            <a:endParaRPr lang="es-PE" dirty="0" smtClean="0">
              <a:solidFill>
                <a:srgbClr val="00B0F0"/>
              </a:solidFill>
            </a:endParaRPr>
          </a:p>
          <a:p>
            <a:r>
              <a:rPr lang="es-PE" dirty="0" smtClean="0">
                <a:solidFill>
                  <a:srgbClr val="7030A0"/>
                </a:solidFill>
              </a:rPr>
              <a:t>C. Modelar la circulación atmosférica y 	el clima regional </a:t>
            </a:r>
          </a:p>
          <a:p>
            <a:r>
              <a:rPr lang="es-PE" dirty="0" smtClean="0">
                <a:solidFill>
                  <a:srgbClr val="7030A0"/>
                </a:solidFill>
              </a:rPr>
              <a:t>D. Operar nubes glaciares 	e Inducir precipitación de Nieve</a:t>
            </a:r>
          </a:p>
          <a:p>
            <a:r>
              <a:rPr lang="es-PE" dirty="0" smtClean="0">
                <a:solidFill>
                  <a:srgbClr val="7030A0"/>
                </a:solidFill>
              </a:rPr>
              <a:t>E. </a:t>
            </a:r>
            <a:r>
              <a:rPr lang="es-PE" dirty="0" smtClean="0">
                <a:solidFill>
                  <a:srgbClr val="7030A0"/>
                </a:solidFill>
              </a:rPr>
              <a:t>Métrica de Energía Local, Limpia. Renovable, Natural,  del auto consumo o PMAN</a:t>
            </a:r>
            <a:r>
              <a:rPr lang="es-PE" dirty="0" smtClean="0">
                <a:solidFill>
                  <a:srgbClr val="7030A0"/>
                </a:solidFill>
              </a:rPr>
              <a:t>. </a:t>
            </a:r>
            <a:r>
              <a:rPr lang="es-PE" dirty="0" smtClean="0">
                <a:solidFill>
                  <a:srgbClr val="7030A0"/>
                </a:solidFill>
              </a:rPr>
              <a:t>=&gt; </a:t>
            </a:r>
          </a:p>
          <a:p>
            <a:r>
              <a:rPr lang="es-PE" dirty="0" smtClean="0">
                <a:solidFill>
                  <a:srgbClr val="7030A0"/>
                </a:solidFill>
              </a:rPr>
              <a:t>F</a:t>
            </a:r>
            <a:r>
              <a:rPr lang="es-PE" dirty="0" smtClean="0">
                <a:solidFill>
                  <a:srgbClr val="7030A0"/>
                </a:solidFill>
              </a:rPr>
              <a:t>. </a:t>
            </a:r>
            <a:r>
              <a:rPr lang="es-PE" dirty="0" smtClean="0">
                <a:solidFill>
                  <a:srgbClr val="7030A0"/>
                </a:solidFill>
              </a:rPr>
              <a:t>Financiamiento al ciudadano  por trabajos  de remediación ambiental 	e Intercambios ecológicos </a:t>
            </a:r>
            <a:endParaRPr lang="es-PE" dirty="0" smtClean="0">
              <a:solidFill>
                <a:srgbClr val="7030A0"/>
              </a:solidFill>
            </a:endParaRPr>
          </a:p>
          <a:p>
            <a:endParaRPr lang="es-PE" dirty="0" smtClean="0">
              <a:solidFill>
                <a:srgbClr val="7030A0"/>
              </a:solidFill>
            </a:endParaRPr>
          </a:p>
          <a:p>
            <a:pPr>
              <a:buNone/>
            </a:pPr>
            <a:endParaRPr lang="es-PE" dirty="0" smtClean="0"/>
          </a:p>
          <a:p>
            <a:endParaRPr lang="es-PE"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Beneficios: Servicios Eco-sistémicos conservados al adoptar la estrategia  </a:t>
            </a:r>
            <a:endParaRPr lang="es-PE" dirty="0"/>
          </a:p>
        </p:txBody>
      </p:sp>
      <p:sp>
        <p:nvSpPr>
          <p:cNvPr id="3" name="2 Marcador de contenido"/>
          <p:cNvSpPr>
            <a:spLocks noGrp="1"/>
          </p:cNvSpPr>
          <p:nvPr>
            <p:ph idx="1"/>
          </p:nvPr>
        </p:nvSpPr>
        <p:spPr/>
        <p:txBody>
          <a:bodyPr>
            <a:normAutofit/>
          </a:bodyPr>
          <a:lstStyle/>
          <a:p>
            <a:pPr marL="365760" lvl="1" indent="-256032" algn="ctr">
              <a:buClr>
                <a:schemeClr val="accent3"/>
              </a:buClr>
              <a:buFont typeface="Georgia"/>
              <a:buChar char="•"/>
            </a:pPr>
            <a:r>
              <a:rPr lang="es-PE" dirty="0" smtClean="0">
                <a:solidFill>
                  <a:schemeClr val="accent2">
                    <a:lumMod val="60000"/>
                    <a:lumOff val="40000"/>
                  </a:schemeClr>
                </a:solidFill>
              </a:rPr>
              <a:t>Según Art.6.1 reglamento Ley 30215 RSE</a:t>
            </a:r>
          </a:p>
          <a:p>
            <a:endParaRPr lang="es-PE" dirty="0" smtClean="0"/>
          </a:p>
          <a:p>
            <a:r>
              <a:rPr lang="es-PE" dirty="0" smtClean="0"/>
              <a:t>a) Regulación hídrica.</a:t>
            </a:r>
          </a:p>
          <a:p>
            <a:r>
              <a:rPr lang="es-PE" dirty="0" smtClean="0"/>
              <a:t>c) </a:t>
            </a:r>
            <a:r>
              <a:rPr lang="es-PE" dirty="0" smtClean="0">
                <a:solidFill>
                  <a:srgbClr val="002060"/>
                </a:solidFill>
              </a:rPr>
              <a:t>)</a:t>
            </a:r>
            <a:r>
              <a:rPr lang="es-PE" dirty="0" smtClean="0"/>
              <a:t>Reducción de GEI( </a:t>
            </a:r>
            <a:r>
              <a:rPr lang="es-PE" dirty="0" smtClean="0">
                <a:solidFill>
                  <a:srgbClr val="002060"/>
                </a:solidFill>
              </a:rPr>
              <a:t>reducción de acciones +</a:t>
            </a:r>
          </a:p>
          <a:p>
            <a:r>
              <a:rPr lang="es-PE" dirty="0" smtClean="0"/>
              <a:t>d) Belleza paisajística.</a:t>
            </a:r>
          </a:p>
          <a:p>
            <a:r>
              <a:rPr lang="es-PE" dirty="0" smtClean="0"/>
              <a:t>e) Control de la erosión de suelos.</a:t>
            </a:r>
          </a:p>
          <a:p>
            <a:r>
              <a:rPr lang="es-PE" dirty="0" smtClean="0"/>
              <a:t>h) Regulación del clima.</a:t>
            </a:r>
          </a:p>
          <a:p>
            <a:r>
              <a:rPr lang="es-PE" dirty="0" smtClean="0"/>
              <a:t>j)  Regulación de riesgos naturales.</a:t>
            </a:r>
          </a:p>
          <a:p>
            <a:r>
              <a:rPr lang="es-PE" dirty="0" smtClean="0"/>
              <a:t>k) Recreación y ecoturismo.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6752741" y="5143512"/>
            <a:ext cx="2391259" cy="171448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0" y="5418822"/>
            <a:ext cx="1928794" cy="1439177"/>
          </a:xfrm>
          <a:prstGeom prst="rect">
            <a:avLst/>
          </a:prstGeom>
          <a:noFill/>
          <a:ln w="9525">
            <a:noFill/>
            <a:miter lim="800000"/>
            <a:headEnd/>
            <a:tailEnd/>
          </a:ln>
          <a:effectLst/>
        </p:spPr>
      </p:pic>
      <p:pic>
        <p:nvPicPr>
          <p:cNvPr id="4" name="3 Imagen" descr="anden.jpg"/>
          <p:cNvPicPr>
            <a:picLocks noChangeAspect="1"/>
          </p:cNvPicPr>
          <p:nvPr/>
        </p:nvPicPr>
        <p:blipFill>
          <a:blip r:embed="rId5"/>
          <a:stretch>
            <a:fillRect/>
          </a:stretch>
        </p:blipFill>
        <p:spPr>
          <a:xfrm>
            <a:off x="1000100" y="0"/>
            <a:ext cx="7248525" cy="5448300"/>
          </a:xfrm>
          <a:prstGeom prst="rect">
            <a:avLst/>
          </a:prstGeom>
        </p:spPr>
      </p:pic>
      <p:sp>
        <p:nvSpPr>
          <p:cNvPr id="5" name="4 Título"/>
          <p:cNvSpPr>
            <a:spLocks noGrp="1"/>
          </p:cNvSpPr>
          <p:nvPr>
            <p:ph type="title"/>
          </p:nvPr>
        </p:nvSpPr>
        <p:spPr>
          <a:xfrm>
            <a:off x="571472" y="5500702"/>
            <a:ext cx="8229600" cy="1285884"/>
          </a:xfrm>
        </p:spPr>
        <p:txBody>
          <a:bodyPr/>
          <a:lstStyle/>
          <a:p>
            <a:r>
              <a:rPr lang="es-PE" dirty="0" smtClean="0">
                <a:solidFill>
                  <a:schemeClr val="accent5">
                    <a:lumMod val="75000"/>
                  </a:schemeClr>
                </a:solidFill>
              </a:rPr>
              <a:t>Andenes, </a:t>
            </a:r>
            <a:r>
              <a:rPr lang="es-PE" dirty="0" smtClean="0">
                <a:solidFill>
                  <a:srgbClr val="00B050"/>
                </a:solidFill>
              </a:rPr>
              <a:t>Pata </a:t>
            </a:r>
            <a:r>
              <a:rPr lang="es-PE" dirty="0" err="1" smtClean="0">
                <a:solidFill>
                  <a:srgbClr val="00B050"/>
                </a:solidFill>
              </a:rPr>
              <a:t>Pata</a:t>
            </a:r>
            <a:r>
              <a:rPr lang="es-PE" dirty="0" smtClean="0">
                <a:solidFill>
                  <a:schemeClr val="accent5">
                    <a:lumMod val="75000"/>
                  </a:schemeClr>
                </a:solidFill>
              </a:rPr>
              <a:t>, </a:t>
            </a:r>
            <a:r>
              <a:rPr lang="es-PE" dirty="0" smtClean="0">
                <a:solidFill>
                  <a:schemeClr val="accent6">
                    <a:lumMod val="50000"/>
                  </a:schemeClr>
                </a:solidFill>
              </a:rPr>
              <a:t>Terrazas</a:t>
            </a:r>
            <a:endParaRPr lang="es-PE"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42918"/>
            <a:ext cx="8572528" cy="1066800"/>
          </a:xfrm>
        </p:spPr>
        <p:txBody>
          <a:bodyPr>
            <a:normAutofit fontScale="90000"/>
          </a:bodyPr>
          <a:lstStyle/>
          <a:p>
            <a:pPr algn="ctr"/>
            <a:r>
              <a:rPr lang="es-PE" dirty="0" smtClean="0"/>
              <a:t>A. Andenes </a:t>
            </a:r>
            <a:r>
              <a:rPr lang="es-PE" dirty="0" smtClean="0"/>
              <a:t>como Estrategia Adaptación </a:t>
            </a:r>
            <a:r>
              <a:rPr lang="es-PE" sz="3100" dirty="0" smtClean="0">
                <a:solidFill>
                  <a:schemeClr val="accent6">
                    <a:lumMod val="60000"/>
                    <a:lumOff val="40000"/>
                  </a:schemeClr>
                </a:solidFill>
              </a:rPr>
              <a:t>Facilitan  MVCS/ MINAGRI/ MINCETUR/ Transporte </a:t>
            </a:r>
            <a:endParaRPr lang="es-PE" sz="3100" dirty="0">
              <a:solidFill>
                <a:schemeClr val="accent6">
                  <a:lumMod val="60000"/>
                  <a:lumOff val="40000"/>
                </a:schemeClr>
              </a:solidFill>
            </a:endParaRPr>
          </a:p>
        </p:txBody>
      </p:sp>
      <p:sp>
        <p:nvSpPr>
          <p:cNvPr id="3" name="2 Marcador de contenido"/>
          <p:cNvSpPr>
            <a:spLocks noGrp="1"/>
          </p:cNvSpPr>
          <p:nvPr>
            <p:ph idx="1"/>
          </p:nvPr>
        </p:nvSpPr>
        <p:spPr>
          <a:xfrm>
            <a:off x="0" y="1714488"/>
            <a:ext cx="9144000" cy="5143512"/>
          </a:xfrm>
        </p:spPr>
        <p:txBody>
          <a:bodyPr>
            <a:normAutofit fontScale="92500"/>
          </a:bodyPr>
          <a:lstStyle/>
          <a:p>
            <a:r>
              <a:rPr lang="es-PE" dirty="0" smtClean="0"/>
              <a:t>Nuevas áreas productivas ordenadas, seguridad alimentaria e hídrica(APG) : Producción Biodiversa</a:t>
            </a:r>
          </a:p>
          <a:p>
            <a:r>
              <a:rPr lang="es-PE" dirty="0" smtClean="0"/>
              <a:t>Control de geodinámicas, </a:t>
            </a:r>
            <a:r>
              <a:rPr lang="es-PE" dirty="0" smtClean="0"/>
              <a:t>Aluviones, Avalanchas, </a:t>
            </a:r>
            <a:r>
              <a:rPr lang="es-PE" dirty="0" smtClean="0">
                <a:solidFill>
                  <a:srgbClr val="FF0000"/>
                </a:solidFill>
              </a:rPr>
              <a:t>Huaycos</a:t>
            </a:r>
            <a:endParaRPr lang="es-PE" dirty="0" smtClean="0">
              <a:solidFill>
                <a:srgbClr val="FF0000"/>
              </a:solidFill>
            </a:endParaRPr>
          </a:p>
          <a:p>
            <a:r>
              <a:rPr lang="es-PE" dirty="0" smtClean="0"/>
              <a:t>Disposición  de Residuos Orgánicos Municipales</a:t>
            </a:r>
          </a:p>
          <a:p>
            <a:r>
              <a:rPr lang="es-PE" dirty="0" smtClean="0"/>
              <a:t>Participación del ciudadano al segregar en origen.</a:t>
            </a:r>
          </a:p>
          <a:p>
            <a:r>
              <a:rPr lang="es-PE" dirty="0" smtClean="0"/>
              <a:t>Planificación e implementación de andenes como un instrumento de ordenamiento territorial x PPPP,   genera trabajo voluntario de remediación ambiental,  y certificados por la Academia y el Gobierno en pleno.</a:t>
            </a:r>
          </a:p>
          <a:p>
            <a:r>
              <a:rPr lang="es-PE" dirty="0" smtClean="0">
                <a:solidFill>
                  <a:schemeClr val="accent2">
                    <a:lumMod val="50000"/>
                  </a:schemeClr>
                </a:solidFill>
              </a:rPr>
              <a:t>“</a:t>
            </a:r>
            <a:r>
              <a:rPr lang="es-PE" dirty="0" err="1" smtClean="0">
                <a:solidFill>
                  <a:schemeClr val="accent2">
                    <a:lumMod val="75000"/>
                  </a:schemeClr>
                </a:solidFill>
              </a:rPr>
              <a:t>Qhapaq</a:t>
            </a:r>
            <a:r>
              <a:rPr lang="es-PE" dirty="0" smtClean="0">
                <a:solidFill>
                  <a:schemeClr val="accent2">
                    <a:lumMod val="75000"/>
                  </a:schemeClr>
                </a:solidFill>
              </a:rPr>
              <a:t> </a:t>
            </a:r>
            <a:r>
              <a:rPr lang="es-PE" dirty="0" err="1" smtClean="0">
                <a:solidFill>
                  <a:schemeClr val="accent2">
                    <a:lumMod val="75000"/>
                  </a:schemeClr>
                </a:solidFill>
              </a:rPr>
              <a:t>Ñan</a:t>
            </a:r>
            <a:r>
              <a:rPr lang="es-PE" dirty="0" smtClean="0">
                <a:solidFill>
                  <a:schemeClr val="accent2">
                    <a:lumMod val="75000"/>
                  </a:schemeClr>
                </a:solidFill>
              </a:rPr>
              <a:t> Patrimonio Cultural de la Humanidad, conecta centros de producción con poblaciones, Patas</a:t>
            </a:r>
            <a:r>
              <a:rPr lang="es-PE" dirty="0" smtClean="0">
                <a:solidFill>
                  <a:schemeClr val="accent2">
                    <a:lumMod val="50000"/>
                  </a:schemeClr>
                </a:solidFill>
              </a:rPr>
              <a:t>…”.</a:t>
            </a:r>
          </a:p>
          <a:p>
            <a:r>
              <a:rPr lang="es-PE" dirty="0" smtClean="0">
                <a:solidFill>
                  <a:srgbClr val="FFC000"/>
                </a:solidFill>
              </a:rPr>
              <a:t>Trabajo de reparación obligatorio para reos por corrupción</a:t>
            </a:r>
            <a:endParaRPr lang="es-PE" dirty="0" smtClean="0">
              <a:solidFill>
                <a:srgbClr val="FFC000"/>
              </a:solidFill>
            </a:endParaRPr>
          </a:p>
          <a:p>
            <a:endParaRPr lang="es-PE" dirty="0" smtClean="0"/>
          </a:p>
          <a:p>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57166"/>
            <a:ext cx="9144000" cy="1066800"/>
          </a:xfrm>
        </p:spPr>
        <p:txBody>
          <a:bodyPr>
            <a:normAutofit/>
          </a:bodyPr>
          <a:lstStyle/>
          <a:p>
            <a:r>
              <a:rPr lang="es-PE" dirty="0" smtClean="0"/>
              <a:t>Consulta </a:t>
            </a:r>
            <a:r>
              <a:rPr lang="es-PE" dirty="0" smtClean="0"/>
              <a:t>previa </a:t>
            </a:r>
            <a:r>
              <a:rPr lang="es-PE" dirty="0" smtClean="0"/>
              <a:t>		</a:t>
            </a:r>
            <a:r>
              <a:rPr lang="es-PE" dirty="0" err="1" smtClean="0"/>
              <a:t>Qhapaq</a:t>
            </a:r>
            <a:r>
              <a:rPr lang="es-PE" dirty="0" smtClean="0"/>
              <a:t> </a:t>
            </a:r>
            <a:r>
              <a:rPr lang="es-PE" dirty="0" err="1" smtClean="0"/>
              <a:t>Ñan</a:t>
            </a:r>
            <a:r>
              <a:rPr lang="es-PE" dirty="0" smtClean="0"/>
              <a:t> </a:t>
            </a:r>
            <a:endParaRPr lang="es-PE" dirty="0"/>
          </a:p>
        </p:txBody>
      </p:sp>
      <p:sp>
        <p:nvSpPr>
          <p:cNvPr id="3" name="2 Marcador de contenido"/>
          <p:cNvSpPr>
            <a:spLocks noGrp="1"/>
          </p:cNvSpPr>
          <p:nvPr>
            <p:ph idx="1"/>
          </p:nvPr>
        </p:nvSpPr>
        <p:spPr>
          <a:xfrm>
            <a:off x="357158" y="1214422"/>
            <a:ext cx="8229600" cy="5643578"/>
          </a:xfrm>
        </p:spPr>
        <p:txBody>
          <a:bodyPr>
            <a:normAutofit fontScale="85000" lnSpcReduction="10000"/>
          </a:bodyPr>
          <a:lstStyle/>
          <a:p>
            <a:r>
              <a:rPr lang="es-PE" dirty="0" smtClean="0"/>
              <a:t>El Convenio-169 y la Ley de Consulta Previa obligan a consultar a las comunidades, cual es su voluntad sobre sus </a:t>
            </a:r>
            <a:r>
              <a:rPr lang="es-PE" dirty="0" smtClean="0"/>
              <a:t>territorios, </a:t>
            </a:r>
            <a:r>
              <a:rPr lang="es-PE" dirty="0" smtClean="0"/>
              <a:t>Para </a:t>
            </a:r>
            <a:r>
              <a:rPr lang="es-PE" dirty="0" smtClean="0"/>
              <a:t>construir Andenes </a:t>
            </a:r>
            <a:r>
              <a:rPr lang="es-PE" dirty="0"/>
              <a:t>Peri-glaciares, e implementación del programa SANA.     </a:t>
            </a:r>
            <a:endParaRPr lang="es-PE" dirty="0" smtClean="0"/>
          </a:p>
          <a:p>
            <a:r>
              <a:rPr lang="es-PE" dirty="0" smtClean="0"/>
              <a:t>para </a:t>
            </a:r>
            <a:r>
              <a:rPr lang="es-PE" dirty="0"/>
              <a:t>poder intervenir la zona peri-glaciar (construir andenes), </a:t>
            </a:r>
            <a:r>
              <a:rPr lang="es-PE" dirty="0">
                <a:solidFill>
                  <a:srgbClr val="00B0F0"/>
                </a:solidFill>
              </a:rPr>
              <a:t>e (inducir nieve) glaciar, </a:t>
            </a:r>
            <a:r>
              <a:rPr lang="es-PE" dirty="0">
                <a:solidFill>
                  <a:schemeClr val="accent3">
                    <a:lumMod val="60000"/>
                    <a:lumOff val="40000"/>
                  </a:schemeClr>
                </a:solidFill>
              </a:rPr>
              <a:t>para su conservación</a:t>
            </a:r>
            <a:r>
              <a:rPr lang="es-PE" dirty="0" smtClean="0">
                <a:solidFill>
                  <a:schemeClr val="accent3">
                    <a:lumMod val="60000"/>
                    <a:lumOff val="40000"/>
                  </a:schemeClr>
                </a:solidFill>
              </a:rPr>
              <a:t>.</a:t>
            </a:r>
            <a:r>
              <a:rPr lang="es-PE" dirty="0" smtClean="0"/>
              <a:t> </a:t>
            </a:r>
            <a:endParaRPr lang="es-PE" dirty="0" smtClean="0"/>
          </a:p>
          <a:p>
            <a:r>
              <a:rPr lang="es-PE" dirty="0" smtClean="0"/>
              <a:t>Es </a:t>
            </a:r>
            <a:r>
              <a:rPr lang="es-PE" dirty="0" smtClean="0"/>
              <a:t>razonable promover el uso de los caminos inca</a:t>
            </a:r>
          </a:p>
          <a:p>
            <a:r>
              <a:rPr lang="es-PE" dirty="0" smtClean="0"/>
              <a:t>También la recuperación de prácticas ancestrales como el AYNI, MINKA en particular para trabajos comunales de remediación ambiental voluntaria -.</a:t>
            </a:r>
          </a:p>
          <a:p>
            <a:r>
              <a:rPr lang="es-PE" dirty="0" smtClean="0"/>
              <a:t>La certificación de estos trabajos voluntarios, </a:t>
            </a:r>
            <a:r>
              <a:rPr lang="es-PE" dirty="0" smtClean="0"/>
              <a:t>(ej</a:t>
            </a:r>
            <a:r>
              <a:rPr lang="es-PE" dirty="0" smtClean="0"/>
              <a:t>. </a:t>
            </a:r>
            <a:r>
              <a:rPr lang="es-PE" dirty="0" smtClean="0"/>
              <a:t>Construir N </a:t>
            </a:r>
            <a:r>
              <a:rPr lang="es-PE" dirty="0" smtClean="0"/>
              <a:t>m</a:t>
            </a:r>
            <a:r>
              <a:rPr lang="es-PE" baseline="30000" dirty="0" smtClean="0"/>
              <a:t>3</a:t>
            </a:r>
            <a:r>
              <a:rPr lang="es-PE" dirty="0" smtClean="0"/>
              <a:t> de Andenes= </a:t>
            </a:r>
            <a:r>
              <a:rPr lang="es-PE" dirty="0" err="1" smtClean="0"/>
              <a:t>PataPata</a:t>
            </a:r>
            <a:r>
              <a:rPr lang="es-PE" dirty="0" smtClean="0"/>
              <a:t>) </a:t>
            </a:r>
            <a:r>
              <a:rPr lang="es-PE" dirty="0" smtClean="0"/>
              <a:t>sería </a:t>
            </a:r>
            <a:r>
              <a:rPr lang="es-PE" dirty="0" smtClean="0"/>
              <a:t>compensada en el país de origen del voluntario con </a:t>
            </a:r>
            <a:r>
              <a:rPr lang="es-PE" dirty="0" smtClean="0"/>
              <a:t>ej</a:t>
            </a:r>
            <a:r>
              <a:rPr lang="es-PE" dirty="0" smtClean="0"/>
              <a:t>. créditos de energía renovable.</a:t>
            </a:r>
          </a:p>
          <a:p>
            <a:r>
              <a:rPr lang="es-PE" dirty="0" smtClean="0"/>
              <a:t>Se simplifica </a:t>
            </a:r>
            <a:r>
              <a:rPr lang="es-PE" dirty="0" smtClean="0"/>
              <a:t>la </a:t>
            </a:r>
            <a:r>
              <a:rPr lang="es-PE" dirty="0" smtClean="0"/>
              <a:t>cooperación y compensación climática. RAVH2k17:</a:t>
            </a:r>
          </a:p>
          <a:p>
            <a:endParaRPr lang="es-P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8229600" cy="1066800"/>
          </a:xfrm>
        </p:spPr>
        <p:txBody>
          <a:bodyPr>
            <a:normAutofit fontScale="90000"/>
          </a:bodyPr>
          <a:lstStyle/>
          <a:p>
            <a:r>
              <a:rPr lang="es-PE" dirty="0" smtClean="0">
                <a:solidFill>
                  <a:srgbClr val="0070C0"/>
                </a:solidFill>
              </a:rPr>
              <a:t>B. Instrumentación </a:t>
            </a:r>
            <a:r>
              <a:rPr lang="es-PE" dirty="0" smtClean="0">
                <a:solidFill>
                  <a:srgbClr val="0070C0"/>
                </a:solidFill>
              </a:rPr>
              <a:t>Local  Atmosférica </a:t>
            </a:r>
            <a:r>
              <a:rPr lang="es-PE" sz="3100" dirty="0" smtClean="0">
                <a:solidFill>
                  <a:schemeClr val="accent6">
                    <a:lumMod val="60000"/>
                    <a:lumOff val="40000"/>
                  </a:schemeClr>
                </a:solidFill>
              </a:rPr>
              <a:t>Facilitan MINAM-PCM / Academia Universitaria / CTI</a:t>
            </a:r>
            <a:endParaRPr lang="es-PE" sz="3100" dirty="0"/>
          </a:p>
        </p:txBody>
      </p:sp>
      <p:sp>
        <p:nvSpPr>
          <p:cNvPr id="3" name="2 Marcador de contenido"/>
          <p:cNvSpPr>
            <a:spLocks noGrp="1"/>
          </p:cNvSpPr>
          <p:nvPr>
            <p:ph idx="1"/>
          </p:nvPr>
        </p:nvSpPr>
        <p:spPr>
          <a:xfrm>
            <a:off x="457200" y="2249424"/>
            <a:ext cx="8401080" cy="4325112"/>
          </a:xfrm>
        </p:spPr>
        <p:txBody>
          <a:bodyPr>
            <a:normAutofit/>
          </a:bodyPr>
          <a:lstStyle/>
          <a:p>
            <a:r>
              <a:rPr lang="es-PE" dirty="0" smtClean="0">
                <a:solidFill>
                  <a:schemeClr val="accent6">
                    <a:lumMod val="75000"/>
                  </a:schemeClr>
                </a:solidFill>
              </a:rPr>
              <a:t>Implementar una Red  de Monitoreo Ambiental  RMAM mejora la alerta temprana atmosférica, y </a:t>
            </a:r>
            <a:r>
              <a:rPr lang="es-PE" dirty="0" smtClean="0">
                <a:solidFill>
                  <a:schemeClr val="accent6">
                    <a:lumMod val="75000"/>
                  </a:schemeClr>
                </a:solidFill>
              </a:rPr>
              <a:t>genera data para </a:t>
            </a:r>
            <a:r>
              <a:rPr lang="es-PE" dirty="0" smtClean="0">
                <a:solidFill>
                  <a:schemeClr val="accent6">
                    <a:lumMod val="75000"/>
                  </a:schemeClr>
                </a:solidFill>
              </a:rPr>
              <a:t>reducir la escala de </a:t>
            </a:r>
            <a:r>
              <a:rPr lang="es-PE" dirty="0" smtClean="0">
                <a:solidFill>
                  <a:schemeClr val="accent6">
                    <a:lumMod val="75000"/>
                  </a:schemeClr>
                </a:solidFill>
              </a:rPr>
              <a:t>modelación</a:t>
            </a:r>
            <a:endParaRPr lang="es-PE" dirty="0" smtClean="0">
              <a:solidFill>
                <a:schemeClr val="accent6">
                  <a:lumMod val="75000"/>
                </a:schemeClr>
              </a:solidFill>
            </a:endParaRPr>
          </a:p>
          <a:p>
            <a:r>
              <a:rPr lang="es-PE" dirty="0" smtClean="0">
                <a:solidFill>
                  <a:schemeClr val="accent6">
                    <a:lumMod val="75000"/>
                  </a:schemeClr>
                </a:solidFill>
              </a:rPr>
              <a:t>Visual, Radar, LIDAR, hidrometeoro-lógicas, </a:t>
            </a:r>
            <a:r>
              <a:rPr lang="es-PE" dirty="0" smtClean="0">
                <a:solidFill>
                  <a:schemeClr val="accent6">
                    <a:lumMod val="75000"/>
                  </a:schemeClr>
                </a:solidFill>
              </a:rPr>
              <a:t>etc.</a:t>
            </a:r>
          </a:p>
          <a:p>
            <a:r>
              <a:rPr lang="es-PE" dirty="0" smtClean="0">
                <a:solidFill>
                  <a:schemeClr val="accent6">
                    <a:lumMod val="75000"/>
                  </a:schemeClr>
                </a:solidFill>
              </a:rPr>
              <a:t>Diseño </a:t>
            </a:r>
            <a:r>
              <a:rPr lang="es-PE" dirty="0" smtClean="0">
                <a:solidFill>
                  <a:schemeClr val="accent6">
                    <a:lumMod val="75000"/>
                  </a:schemeClr>
                </a:solidFill>
              </a:rPr>
              <a:t>y fabricación por la Academia, Gobierno, CIP generando trabajo y autonomía tecnológica.</a:t>
            </a:r>
          </a:p>
          <a:p>
            <a:r>
              <a:rPr lang="es-PE" dirty="0" smtClean="0">
                <a:solidFill>
                  <a:schemeClr val="accent6">
                    <a:lumMod val="75000"/>
                  </a:schemeClr>
                </a:solidFill>
              </a:rPr>
              <a:t>Potencia capacidades de Escuelas de Ingeniería</a:t>
            </a:r>
          </a:p>
          <a:p>
            <a:pPr algn="ctr"/>
            <a:r>
              <a:rPr lang="es-PE" dirty="0" smtClean="0">
                <a:solidFill>
                  <a:schemeClr val="accent6">
                    <a:lumMod val="75000"/>
                  </a:schemeClr>
                </a:solidFill>
              </a:rPr>
              <a:t>Permite aplicar a fondos del clima: Transferencia de Ciencia y Tecnología para la Adaptación</a:t>
            </a:r>
            <a:r>
              <a:rPr lang="es-PE" dirty="0" smtClean="0">
                <a:solidFill>
                  <a:schemeClr val="accent6">
                    <a:lumMod val="75000"/>
                  </a:schemeClr>
                </a:solidFill>
              </a:rPr>
              <a:t>.</a:t>
            </a:r>
            <a:endParaRPr lang="es-PE" dirty="0" smtClean="0">
              <a:solidFill>
                <a:schemeClr val="accent6">
                  <a:lumMod val="75000"/>
                </a:schemeClr>
              </a:solidFill>
            </a:endParaRPr>
          </a:p>
          <a:p>
            <a:endParaRPr lang="es-PE"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Picture 2"/>
          <p:cNvPicPr>
            <a:picLocks noGrp="1" noChangeAspect="1" noChangeArrowheads="1"/>
          </p:cNvPicPr>
          <p:nvPr>
            <p:ph idx="1"/>
          </p:nvPr>
        </p:nvPicPr>
        <p:blipFill>
          <a:blip r:embed="rId2"/>
          <a:srcRect/>
          <a:stretch>
            <a:fillRect/>
          </a:stretch>
        </p:blipFill>
        <p:spPr bwMode="auto">
          <a:xfrm>
            <a:off x="6241733" y="4143381"/>
            <a:ext cx="2902267" cy="271462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0" y="4229100"/>
            <a:ext cx="3524250" cy="26289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428596" y="571480"/>
            <a:ext cx="8248650"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928670"/>
            <a:ext cx="8229600" cy="1066800"/>
          </a:xfrm>
        </p:spPr>
        <p:txBody>
          <a:bodyPr>
            <a:normAutofit fontScale="90000"/>
          </a:bodyPr>
          <a:lstStyle/>
          <a:p>
            <a:pPr algn="ctr"/>
            <a:r>
              <a:rPr lang="es-PE" dirty="0" smtClean="0"/>
              <a:t>C. Modelación </a:t>
            </a:r>
            <a:r>
              <a:rPr lang="es-PE" dirty="0" smtClean="0"/>
              <a:t>Regional Atmosférica</a:t>
            </a:r>
            <a:br>
              <a:rPr lang="es-PE" dirty="0" smtClean="0"/>
            </a:br>
            <a:r>
              <a:rPr lang="es-PE" dirty="0" smtClean="0">
                <a:solidFill>
                  <a:schemeClr val="accent2">
                    <a:lumMod val="60000"/>
                    <a:lumOff val="40000"/>
                  </a:schemeClr>
                </a:solidFill>
              </a:rPr>
              <a:t>Facilita SENAMHI-OMM-IGP- U</a:t>
            </a:r>
            <a:endParaRPr lang="es-PE" dirty="0">
              <a:solidFill>
                <a:schemeClr val="accent2">
                  <a:lumMod val="60000"/>
                  <a:lumOff val="40000"/>
                </a:schemeClr>
              </a:solidFill>
            </a:endParaRPr>
          </a:p>
        </p:txBody>
      </p:sp>
      <p:sp>
        <p:nvSpPr>
          <p:cNvPr id="3" name="2 Marcador de contenido"/>
          <p:cNvSpPr>
            <a:spLocks noGrp="1"/>
          </p:cNvSpPr>
          <p:nvPr>
            <p:ph idx="1"/>
          </p:nvPr>
        </p:nvSpPr>
        <p:spPr>
          <a:xfrm>
            <a:off x="-71470" y="2249424"/>
            <a:ext cx="8929718" cy="4608576"/>
          </a:xfrm>
        </p:spPr>
        <p:txBody>
          <a:bodyPr>
            <a:normAutofit fontScale="92500" lnSpcReduction="10000"/>
          </a:bodyPr>
          <a:lstStyle/>
          <a:p>
            <a:pPr algn="ctr"/>
            <a:r>
              <a:rPr lang="es-PE" dirty="0" smtClean="0">
                <a:solidFill>
                  <a:schemeClr val="accent2">
                    <a:lumMod val="75000"/>
                  </a:schemeClr>
                </a:solidFill>
              </a:rPr>
              <a:t>Uso de Data (temperatura, humedad, aerosoles, precipitación, vientos zonales) en tiempo real; del instrumental atmosférico Visual, Radar, LIDAR</a:t>
            </a:r>
          </a:p>
          <a:p>
            <a:pPr algn="ctr"/>
            <a:endParaRPr lang="es-PE" dirty="0" smtClean="0">
              <a:solidFill>
                <a:schemeClr val="accent2">
                  <a:lumMod val="75000"/>
                </a:schemeClr>
              </a:solidFill>
            </a:endParaRPr>
          </a:p>
          <a:p>
            <a:pPr algn="ctr"/>
            <a:r>
              <a:rPr lang="es-PE" dirty="0" smtClean="0">
                <a:solidFill>
                  <a:schemeClr val="accent2">
                    <a:lumMod val="75000"/>
                  </a:schemeClr>
                </a:solidFill>
              </a:rPr>
              <a:t>Permite reducir escalas en los modelos de circulación atmosférica y clima regional ; participa la academia</a:t>
            </a:r>
          </a:p>
          <a:p>
            <a:pPr algn="ctr"/>
            <a:endParaRPr lang="es-PE" dirty="0" smtClean="0">
              <a:solidFill>
                <a:schemeClr val="accent2">
                  <a:lumMod val="75000"/>
                </a:schemeClr>
              </a:solidFill>
            </a:endParaRPr>
          </a:p>
          <a:p>
            <a:pPr algn="ctr"/>
            <a:r>
              <a:rPr lang="es-PE" dirty="0" smtClean="0">
                <a:solidFill>
                  <a:schemeClr val="accent2">
                    <a:lumMod val="75000"/>
                  </a:schemeClr>
                </a:solidFill>
              </a:rPr>
              <a:t>U La Molina-(</a:t>
            </a:r>
            <a:r>
              <a:rPr lang="es-PE" sz="2000" dirty="0" smtClean="0">
                <a:solidFill>
                  <a:schemeClr val="accent2">
                    <a:lumMod val="75000"/>
                  </a:schemeClr>
                </a:solidFill>
              </a:rPr>
              <a:t>Centro regional en meteorología</a:t>
            </a:r>
            <a:r>
              <a:rPr lang="es-PE" dirty="0" smtClean="0">
                <a:solidFill>
                  <a:schemeClr val="accent2">
                    <a:lumMod val="75000"/>
                  </a:schemeClr>
                </a:solidFill>
              </a:rPr>
              <a:t>), IGP-LAMAR, U s etc. ; facilita la</a:t>
            </a:r>
          </a:p>
          <a:p>
            <a:pPr algn="ctr"/>
            <a:r>
              <a:rPr lang="es-PE" dirty="0" smtClean="0">
                <a:solidFill>
                  <a:schemeClr val="accent2">
                    <a:lumMod val="75000"/>
                  </a:schemeClr>
                </a:solidFill>
              </a:rPr>
              <a:t>Mejora de pronósticos zonales del SENAMHI, procesan data regional RMAN Red Monitoreo Ambiental Nacional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074" name="Picture 2" descr="C:\Documents and Settings\Gregorio Molleda\Escritorio\ecosystemservices\modelo-circulacion-regional-anidada.jpg"/>
          <p:cNvPicPr>
            <a:picLocks noChangeAspect="1" noChangeArrowheads="1"/>
          </p:cNvPicPr>
          <p:nvPr/>
        </p:nvPicPr>
        <p:blipFill>
          <a:blip r:embed="rId3"/>
          <a:srcRect/>
          <a:stretch>
            <a:fillRect/>
          </a:stretch>
        </p:blipFill>
        <p:spPr bwMode="auto">
          <a:xfrm>
            <a:off x="357158" y="285728"/>
            <a:ext cx="8486776" cy="6286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5122" name="Picture 2" descr="C:\Documents and Settings\Gregorio Molleda\Escritorio\ecosystemservices\aproximaciones-reducción-de-escala.jpg"/>
          <p:cNvPicPr>
            <a:picLocks noChangeAspect="1" noChangeArrowheads="1"/>
          </p:cNvPicPr>
          <p:nvPr/>
        </p:nvPicPr>
        <p:blipFill>
          <a:blip r:embed="rId3"/>
          <a:srcRect/>
          <a:stretch>
            <a:fillRect/>
          </a:stretch>
        </p:blipFill>
        <p:spPr bwMode="auto">
          <a:xfrm>
            <a:off x="428596" y="0"/>
            <a:ext cx="8286808" cy="68770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	</a:t>
            </a:r>
            <a:br>
              <a:rPr lang="es-PE" dirty="0" smtClean="0"/>
            </a:br>
            <a:r>
              <a:rPr lang="es-PE" dirty="0" smtClean="0"/>
              <a:t>		</a:t>
            </a:r>
            <a:endParaRPr lang="es-PE" dirty="0"/>
          </a:p>
        </p:txBody>
      </p:sp>
      <p:sp>
        <p:nvSpPr>
          <p:cNvPr id="3" name="2 Marcador de contenido"/>
          <p:cNvSpPr>
            <a:spLocks noGrp="1"/>
          </p:cNvSpPr>
          <p:nvPr>
            <p:ph idx="1"/>
          </p:nvPr>
        </p:nvSpPr>
        <p:spPr>
          <a:xfrm>
            <a:off x="0" y="2249424"/>
            <a:ext cx="9144000" cy="4325112"/>
          </a:xfrm>
        </p:spPr>
        <p:txBody>
          <a:bodyPr>
            <a:normAutofit/>
          </a:bodyPr>
          <a:lstStyle/>
          <a:p>
            <a:endParaRPr lang="es-PE" sz="2000" dirty="0" smtClean="0"/>
          </a:p>
          <a:p>
            <a:r>
              <a:rPr lang="es-PE" sz="2000" dirty="0" smtClean="0"/>
              <a:t>Des-balanceado</a:t>
            </a:r>
            <a:r>
              <a:rPr lang="es-PE" sz="2000" dirty="0" smtClean="0"/>
              <a:t>, </a:t>
            </a:r>
            <a:r>
              <a:rPr lang="es-PE" sz="2000" dirty="0" smtClean="0"/>
              <a:t>no coordinado</a:t>
            </a:r>
            <a:r>
              <a:rPr lang="es-PE" sz="2000" dirty="0" smtClean="0"/>
              <a:t>, e insostenible desarrollo (</a:t>
            </a:r>
            <a:r>
              <a:rPr lang="es-PE" sz="2000" dirty="0" err="1" smtClean="0"/>
              <a:t>Hu</a:t>
            </a:r>
            <a:r>
              <a:rPr lang="es-PE" sz="2000" dirty="0" smtClean="0"/>
              <a:t> Jintao 2012</a:t>
            </a:r>
            <a:r>
              <a:rPr lang="es-PE" sz="2000" dirty="0" smtClean="0"/>
              <a:t>)</a:t>
            </a:r>
          </a:p>
          <a:p>
            <a:endParaRPr lang="es-PE" sz="2000" dirty="0" smtClean="0"/>
          </a:p>
          <a:p>
            <a:r>
              <a:rPr lang="es-PE" sz="2000" dirty="0" smtClean="0"/>
              <a:t> La banal mención de la Democracia (Nicola Lynch-2017)</a:t>
            </a:r>
          </a:p>
          <a:p>
            <a:endParaRPr lang="es-PE" sz="2000" dirty="0" smtClean="0"/>
          </a:p>
          <a:p>
            <a:r>
              <a:rPr lang="es-PE" sz="2000" dirty="0" smtClean="0"/>
              <a:t>Pagamos nuestros impuestos y vivimos como indigentes…</a:t>
            </a:r>
          </a:p>
          <a:p>
            <a:endParaRPr lang="es-PE" sz="2000" dirty="0" smtClean="0"/>
          </a:p>
          <a:p>
            <a:r>
              <a:rPr lang="es-PE" sz="2000" dirty="0" smtClean="0"/>
              <a:t>Una civilización de montañas, obligada desarrollarse en los llanos….</a:t>
            </a:r>
          </a:p>
          <a:p>
            <a:endParaRPr lang="es-PE" sz="2000" dirty="0" smtClean="0"/>
          </a:p>
          <a:p>
            <a:r>
              <a:rPr lang="es-PE" sz="2000" dirty="0" smtClean="0"/>
              <a:t>En un país fracturado, desnudado, un gran proyecto en construcción</a:t>
            </a:r>
          </a:p>
          <a:p>
            <a:endParaRPr lang="es-PE" sz="2000" dirty="0" smtClean="0"/>
          </a:p>
          <a:p>
            <a:endParaRPr lang="es-PE" sz="2000" dirty="0" smtClean="0"/>
          </a:p>
          <a:p>
            <a:endParaRPr lang="es-PE" sz="2000" dirty="0"/>
          </a:p>
        </p:txBody>
      </p:sp>
      <p:pic>
        <p:nvPicPr>
          <p:cNvPr id="4" name="0 Imagen" descr="anomalias-de-temperatura.jpg"/>
          <p:cNvPicPr/>
          <p:nvPr/>
        </p:nvPicPr>
        <p:blipFill>
          <a:blip r:embed="rId3"/>
          <a:stretch>
            <a:fillRect/>
          </a:stretch>
        </p:blipFill>
        <p:spPr>
          <a:xfrm>
            <a:off x="0" y="714356"/>
            <a:ext cx="9144000" cy="6143644"/>
          </a:xfrm>
          <a:prstGeom prst="rect">
            <a:avLst/>
          </a:prstGeom>
        </p:spPr>
      </p:pic>
      <p:sp>
        <p:nvSpPr>
          <p:cNvPr id="5" name="4 Rectángulo"/>
          <p:cNvSpPr/>
          <p:nvPr/>
        </p:nvSpPr>
        <p:spPr>
          <a:xfrm>
            <a:off x="0" y="428604"/>
            <a:ext cx="9144000" cy="369332"/>
          </a:xfrm>
          <a:prstGeom prst="rect">
            <a:avLst/>
          </a:prstGeom>
        </p:spPr>
        <p:txBody>
          <a:bodyPr wrap="square">
            <a:spAutoFit/>
          </a:bodyPr>
          <a:lstStyle/>
          <a:p>
            <a:r>
              <a:rPr lang="es-ES" dirty="0" smtClean="0"/>
              <a:t>Distribución </a:t>
            </a:r>
            <a:r>
              <a:rPr lang="es-ES" dirty="0" smtClean="0"/>
              <a:t>de Anomalías de la </a:t>
            </a:r>
            <a:r>
              <a:rPr lang="es-ES" dirty="0" smtClean="0"/>
              <a:t>Temperatura </a:t>
            </a:r>
            <a:r>
              <a:rPr lang="es-ES" dirty="0" smtClean="0"/>
              <a:t>en unidades de desviación estándar</a:t>
            </a: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050" name="Picture 2" descr="C:\Documents and Settings\Gregorio Molleda\Escritorio\ecosystemservices\vinculo-clima-hidrologia-sectores.jpg"/>
          <p:cNvPicPr>
            <a:picLocks noChangeAspect="1" noChangeArrowheads="1"/>
          </p:cNvPicPr>
          <p:nvPr/>
        </p:nvPicPr>
        <p:blipFill>
          <a:blip r:embed="rId3"/>
          <a:srcRect/>
          <a:stretch>
            <a:fillRect/>
          </a:stretch>
        </p:blipFill>
        <p:spPr bwMode="auto">
          <a:xfrm>
            <a:off x="0" y="0"/>
            <a:ext cx="9204158" cy="6858000"/>
          </a:xfrm>
          <a:prstGeom prst="rect">
            <a:avLst/>
          </a:prstGeom>
          <a:noFill/>
        </p:spPr>
      </p:pic>
      <p:cxnSp>
        <p:nvCxnSpPr>
          <p:cNvPr id="6" name="5 Conector recto de flecha"/>
          <p:cNvCxnSpPr/>
          <p:nvPr/>
        </p:nvCxnSpPr>
        <p:spPr>
          <a:xfrm rot="10800000">
            <a:off x="2714612" y="928670"/>
            <a:ext cx="1214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pic>
        <p:nvPicPr>
          <p:cNvPr id="5" name="4 Marcador de contenido" descr="senderos-concentracion-representativos.jpg"/>
          <p:cNvPicPr>
            <a:picLocks noGrp="1" noChangeAspect="1"/>
          </p:cNvPicPr>
          <p:nvPr>
            <p:ph idx="1"/>
          </p:nvPr>
        </p:nvPicPr>
        <p:blipFill>
          <a:blip r:embed="rId3"/>
          <a:stretch>
            <a:fillRect/>
          </a:stretch>
        </p:blipFill>
        <p:spPr>
          <a:xfrm>
            <a:off x="357158" y="0"/>
            <a:ext cx="8523262" cy="684766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143000"/>
          </a:xfrm>
        </p:spPr>
        <p:txBody>
          <a:bodyPr/>
          <a:lstStyle/>
          <a:p>
            <a:r>
              <a:rPr lang="es-PE" dirty="0" smtClean="0"/>
              <a:t>LLUVIAS EN LA CAPITAL</a:t>
            </a:r>
            <a:endParaRPr lang="es-PE" dirty="0"/>
          </a:p>
        </p:txBody>
      </p:sp>
      <p:pic>
        <p:nvPicPr>
          <p:cNvPr id="4" name="3 Marcador de contenido" descr="trasvase meteorologico-large.jpeg"/>
          <p:cNvPicPr>
            <a:picLocks noGrp="1" noChangeAspect="1"/>
          </p:cNvPicPr>
          <p:nvPr>
            <p:ph idx="1"/>
          </p:nvPr>
        </p:nvPicPr>
        <p:blipFill>
          <a:blip r:embed="rId2"/>
          <a:stretch>
            <a:fillRect/>
          </a:stretch>
        </p:blipFill>
        <p:spPr>
          <a:xfrm>
            <a:off x="642911" y="914822"/>
            <a:ext cx="7715304" cy="5789506"/>
          </a:xfrm>
        </p:spPr>
      </p:pic>
      <p:sp>
        <p:nvSpPr>
          <p:cNvPr id="5" name="4 Flecha derecha"/>
          <p:cNvSpPr/>
          <p:nvPr/>
        </p:nvSpPr>
        <p:spPr>
          <a:xfrm>
            <a:off x="1571604" y="1571612"/>
            <a:ext cx="43577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 0  L 0.25 0  E" pathEditMode="relative" ptsTypes="">
                                      <p:cBhvr>
                                        <p:cTn id="10"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14" y="428604"/>
            <a:ext cx="4643470" cy="1143000"/>
          </a:xfrm>
        </p:spPr>
        <p:txBody>
          <a:bodyPr/>
          <a:lstStyle/>
          <a:p>
            <a:r>
              <a:rPr lang="es-PE" dirty="0" smtClean="0"/>
              <a:t>o</a:t>
            </a:r>
            <a:endParaRPr lang="es-PE" dirty="0"/>
          </a:p>
        </p:txBody>
      </p:sp>
      <p:pic>
        <p:nvPicPr>
          <p:cNvPr id="4" name="3 Marcador de contenido" descr="lluvia-sobre-nieve.jpg"/>
          <p:cNvPicPr>
            <a:picLocks noGrp="1" noChangeAspect="1"/>
          </p:cNvPicPr>
          <p:nvPr>
            <p:ph idx="1"/>
          </p:nvPr>
        </p:nvPicPr>
        <p:blipFill>
          <a:blip r:embed="rId3"/>
          <a:stretch>
            <a:fillRect/>
          </a:stretch>
        </p:blipFill>
        <p:spPr>
          <a:xfrm>
            <a:off x="0" y="-21207"/>
            <a:ext cx="7332383" cy="6879207"/>
          </a:xfrm>
        </p:spPr>
      </p:pic>
      <p:sp>
        <p:nvSpPr>
          <p:cNvPr id="5" name="4 CuadroTexto"/>
          <p:cNvSpPr txBox="1"/>
          <p:nvPr/>
        </p:nvSpPr>
        <p:spPr>
          <a:xfrm>
            <a:off x="7358082" y="1709686"/>
            <a:ext cx="1714480" cy="2862322"/>
          </a:xfrm>
          <a:prstGeom prst="rect">
            <a:avLst/>
          </a:prstGeom>
          <a:noFill/>
        </p:spPr>
        <p:txBody>
          <a:bodyPr wrap="square" rtlCol="0">
            <a:spAutoFit/>
          </a:bodyPr>
          <a:lstStyle/>
          <a:p>
            <a:r>
              <a:rPr lang="es-PE" sz="2000" b="1" dirty="0" smtClean="0">
                <a:solidFill>
                  <a:schemeClr val="tx2"/>
                </a:solidFill>
              </a:rPr>
              <a:t>EJEMPLO</a:t>
            </a:r>
          </a:p>
          <a:p>
            <a:r>
              <a:rPr lang="es-PE" sz="2000" b="1" dirty="0" smtClean="0">
                <a:solidFill>
                  <a:schemeClr val="tx2"/>
                </a:solidFill>
              </a:rPr>
              <a:t>DE</a:t>
            </a:r>
          </a:p>
          <a:p>
            <a:r>
              <a:rPr lang="es-PE" sz="2000" b="1" dirty="0" smtClean="0">
                <a:solidFill>
                  <a:schemeClr val="tx2"/>
                </a:solidFill>
              </a:rPr>
              <a:t>FENÓMENOS</a:t>
            </a:r>
          </a:p>
          <a:p>
            <a:r>
              <a:rPr lang="es-PE" sz="2000" b="1" dirty="0" smtClean="0">
                <a:solidFill>
                  <a:schemeClr val="tx2"/>
                </a:solidFill>
              </a:rPr>
              <a:t>COMPLEJOS</a:t>
            </a:r>
          </a:p>
          <a:p>
            <a:r>
              <a:rPr lang="es-PE" sz="2000" b="1" dirty="0" smtClean="0">
                <a:solidFill>
                  <a:schemeClr val="tx2"/>
                </a:solidFill>
              </a:rPr>
              <a:t>QUE ES </a:t>
            </a:r>
          </a:p>
          <a:p>
            <a:r>
              <a:rPr lang="es-PE" sz="2000" b="1" dirty="0" smtClean="0">
                <a:solidFill>
                  <a:schemeClr val="tx2"/>
                </a:solidFill>
              </a:rPr>
              <a:t>NECESARIO </a:t>
            </a:r>
          </a:p>
          <a:p>
            <a:r>
              <a:rPr lang="es-PE" sz="2000" b="1" dirty="0" smtClean="0">
                <a:solidFill>
                  <a:schemeClr val="tx2"/>
                </a:solidFill>
              </a:rPr>
              <a:t>REPRESENTAR AL REDUCIR LA ESCALA</a:t>
            </a:r>
            <a:r>
              <a:rPr lang="es-PE" sz="2000" dirty="0" smtClean="0"/>
              <a:t>.</a:t>
            </a:r>
            <a:endParaRPr lang="es-PE"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Localización de estudios de Sequía</a:t>
            </a:r>
            <a:endParaRPr lang="es-PE" dirty="0"/>
          </a:p>
        </p:txBody>
      </p:sp>
      <p:pic>
        <p:nvPicPr>
          <p:cNvPr id="4" name="3 Marcador de contenido" descr="Sequias.jpg"/>
          <p:cNvPicPr>
            <a:picLocks noGrp="1" noChangeAspect="1"/>
          </p:cNvPicPr>
          <p:nvPr>
            <p:ph idx="1"/>
          </p:nvPr>
        </p:nvPicPr>
        <p:blipFill>
          <a:blip r:embed="rId3"/>
          <a:stretch>
            <a:fillRect/>
          </a:stretch>
        </p:blipFill>
        <p:spPr>
          <a:xfrm>
            <a:off x="0" y="1285860"/>
            <a:ext cx="9144000" cy="533970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mortalidad-de-arboles-y-muerte-del-bosque.jpg"/>
          <p:cNvPicPr>
            <a:picLocks noChangeAspect="1"/>
          </p:cNvPicPr>
          <p:nvPr/>
        </p:nvPicPr>
        <p:blipFill>
          <a:blip r:embed="rId3"/>
          <a:stretch>
            <a:fillRect/>
          </a:stretch>
        </p:blipFill>
        <p:spPr>
          <a:xfrm>
            <a:off x="-357222" y="357142"/>
            <a:ext cx="6500858" cy="6500858"/>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5643571" y="0"/>
            <a:ext cx="3500430" cy="2423954"/>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5619756" y="4214818"/>
            <a:ext cx="3524243" cy="2643182"/>
          </a:xfrm>
          <a:prstGeom prst="rect">
            <a:avLst/>
          </a:prstGeom>
          <a:noFill/>
          <a:ln w="9525">
            <a:noFill/>
            <a:miter lim="800000"/>
            <a:headEnd/>
            <a:tailEnd/>
          </a:ln>
          <a:effectLst/>
        </p:spPr>
      </p:pic>
      <p:sp>
        <p:nvSpPr>
          <p:cNvPr id="6" name="5 CuadroTexto"/>
          <p:cNvSpPr txBox="1"/>
          <p:nvPr/>
        </p:nvSpPr>
        <p:spPr>
          <a:xfrm>
            <a:off x="5636565" y="3500438"/>
            <a:ext cx="3507435" cy="738664"/>
          </a:xfrm>
          <a:prstGeom prst="rect">
            <a:avLst/>
          </a:prstGeom>
          <a:noFill/>
        </p:spPr>
        <p:txBody>
          <a:bodyPr wrap="none" rtlCol="0">
            <a:spAutoFit/>
          </a:bodyPr>
          <a:lstStyle/>
          <a:p>
            <a:r>
              <a:rPr lang="en-US" sz="1400" dirty="0" smtClean="0"/>
              <a:t>Mortality from hotter drought in </a:t>
            </a:r>
            <a:r>
              <a:rPr lang="en-US" sz="1400" dirty="0" err="1" smtClean="0"/>
              <a:t>Jarrah</a:t>
            </a:r>
            <a:r>
              <a:rPr lang="en-US" sz="1400" dirty="0" smtClean="0"/>
              <a:t> forest</a:t>
            </a:r>
          </a:p>
          <a:p>
            <a:r>
              <a:rPr lang="en-US" sz="1400" dirty="0" smtClean="0"/>
              <a:t> (</a:t>
            </a:r>
            <a:r>
              <a:rPr lang="en-US" sz="1400" i="1" dirty="0" smtClean="0"/>
              <a:t>Eucalyptus </a:t>
            </a:r>
            <a:r>
              <a:rPr lang="en-US" sz="1400" i="1" dirty="0" err="1" smtClean="0"/>
              <a:t>marginata</a:t>
            </a:r>
            <a:r>
              <a:rPr lang="en-US" sz="1400" i="1" dirty="0" smtClean="0"/>
              <a:t>) in the Darling Range</a:t>
            </a:r>
          </a:p>
          <a:p>
            <a:r>
              <a:rPr lang="es-PE" sz="1400" dirty="0" smtClean="0"/>
              <a:t>of </a:t>
            </a:r>
            <a:r>
              <a:rPr lang="es-PE" sz="1400" dirty="0" err="1" smtClean="0"/>
              <a:t>southwestern</a:t>
            </a:r>
            <a:r>
              <a:rPr lang="es-PE" sz="1400" dirty="0" smtClean="0"/>
              <a:t> Australia</a:t>
            </a:r>
            <a:endParaRPr lang="es-PE" sz="1400" dirty="0"/>
          </a:p>
        </p:txBody>
      </p:sp>
      <p:sp>
        <p:nvSpPr>
          <p:cNvPr id="7" name="6 CuadroTexto"/>
          <p:cNvSpPr txBox="1"/>
          <p:nvPr/>
        </p:nvSpPr>
        <p:spPr>
          <a:xfrm>
            <a:off x="5643570" y="2357430"/>
            <a:ext cx="3568606" cy="738664"/>
          </a:xfrm>
          <a:prstGeom prst="rect">
            <a:avLst/>
          </a:prstGeom>
          <a:noFill/>
        </p:spPr>
        <p:txBody>
          <a:bodyPr wrap="none" rtlCol="0">
            <a:spAutoFit/>
          </a:bodyPr>
          <a:lstStyle/>
          <a:p>
            <a:r>
              <a:rPr lang="en-US" sz="1400" dirty="0" smtClean="0"/>
              <a:t>Dying </a:t>
            </a:r>
            <a:r>
              <a:rPr lang="en-US" sz="1400" i="1" dirty="0" err="1" smtClean="0"/>
              <a:t>Pinus</a:t>
            </a:r>
            <a:r>
              <a:rPr lang="en-US" sz="1400" i="1" dirty="0" smtClean="0"/>
              <a:t> ponderosa and </a:t>
            </a:r>
            <a:r>
              <a:rPr lang="en-US" sz="1400" i="1" dirty="0" err="1" smtClean="0"/>
              <a:t>Pinus</a:t>
            </a:r>
            <a:r>
              <a:rPr lang="en-US" sz="1400" i="1" dirty="0" smtClean="0"/>
              <a:t> </a:t>
            </a:r>
            <a:r>
              <a:rPr lang="en-US" sz="1400" i="1" dirty="0" err="1" smtClean="0"/>
              <a:t>lambertiana</a:t>
            </a:r>
            <a:r>
              <a:rPr lang="en-US" sz="1400" i="1" dirty="0" smtClean="0"/>
              <a:t> </a:t>
            </a:r>
          </a:p>
          <a:p>
            <a:r>
              <a:rPr lang="en-US" sz="1400" i="1" dirty="0" smtClean="0"/>
              <a:t>near Giant </a:t>
            </a:r>
            <a:r>
              <a:rPr lang="es-PE" sz="1400" dirty="0" err="1" smtClean="0"/>
              <a:t>Forest</a:t>
            </a:r>
            <a:r>
              <a:rPr lang="es-PE" sz="1400" dirty="0" smtClean="0"/>
              <a:t> in Sequoia </a:t>
            </a:r>
            <a:r>
              <a:rPr lang="es-PE" sz="1400" dirty="0" err="1" smtClean="0"/>
              <a:t>National</a:t>
            </a:r>
            <a:r>
              <a:rPr lang="es-PE" sz="1400" dirty="0" smtClean="0"/>
              <a:t> Park, </a:t>
            </a:r>
          </a:p>
          <a:p>
            <a:r>
              <a:rPr lang="es-PE" sz="1400" dirty="0" err="1" smtClean="0"/>
              <a:t>southern</a:t>
            </a:r>
            <a:r>
              <a:rPr lang="es-PE" sz="1400" dirty="0" smtClean="0"/>
              <a:t> Sierra Nevada, California,</a:t>
            </a:r>
            <a:endParaRPr lang="es-PE" sz="1400" dirty="0"/>
          </a:p>
        </p:txBody>
      </p:sp>
      <p:sp>
        <p:nvSpPr>
          <p:cNvPr id="2" name="1 Título"/>
          <p:cNvSpPr>
            <a:spLocks noGrp="1"/>
          </p:cNvSpPr>
          <p:nvPr>
            <p:ph type="title"/>
          </p:nvPr>
        </p:nvSpPr>
        <p:spPr>
          <a:xfrm>
            <a:off x="500034" y="0"/>
            <a:ext cx="4757742" cy="1203348"/>
          </a:xfrm>
        </p:spPr>
        <p:txBody>
          <a:bodyPr>
            <a:normAutofit fontScale="90000"/>
          </a:bodyPr>
          <a:lstStyle/>
          <a:p>
            <a:r>
              <a:rPr lang="es-PE" dirty="0" smtClean="0">
                <a:solidFill>
                  <a:srgbClr val="FF0000"/>
                </a:solidFill>
              </a:rPr>
              <a:t>Mortalidad de arboles y Muerte del bosque </a:t>
            </a:r>
            <a:endParaRPr lang="es-PE"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57166"/>
            <a:ext cx="8229600" cy="1066800"/>
          </a:xfrm>
        </p:spPr>
        <p:txBody>
          <a:bodyPr>
            <a:normAutofit fontScale="90000"/>
          </a:bodyPr>
          <a:lstStyle/>
          <a:p>
            <a:r>
              <a:rPr lang="es-ES" dirty="0" smtClean="0">
                <a:solidFill>
                  <a:schemeClr val="accent2">
                    <a:lumMod val="50000"/>
                  </a:schemeClr>
                </a:solidFill>
              </a:rPr>
              <a:t>Seis causas de alta confianza en </a:t>
            </a:r>
            <a:r>
              <a:rPr lang="es-ES" dirty="0" smtClean="0">
                <a:solidFill>
                  <a:schemeClr val="accent3">
                    <a:lumMod val="50000"/>
                  </a:schemeClr>
                </a:solidFill>
              </a:rPr>
              <a:t>Vulnerabilidad global de bosques</a:t>
            </a:r>
            <a:endParaRPr lang="es-PE" dirty="0">
              <a:solidFill>
                <a:schemeClr val="accent3">
                  <a:lumMod val="50000"/>
                </a:schemeClr>
              </a:solidFill>
            </a:endParaRPr>
          </a:p>
        </p:txBody>
      </p:sp>
      <p:sp>
        <p:nvSpPr>
          <p:cNvPr id="3" name="2 Marcador de contenido"/>
          <p:cNvSpPr>
            <a:spLocks noGrp="1"/>
          </p:cNvSpPr>
          <p:nvPr>
            <p:ph idx="1"/>
          </p:nvPr>
        </p:nvSpPr>
        <p:spPr>
          <a:xfrm>
            <a:off x="0" y="1743076"/>
            <a:ext cx="9144000" cy="4972072"/>
          </a:xfrm>
        </p:spPr>
        <p:txBody>
          <a:bodyPr>
            <a:normAutofit fontScale="85000" lnSpcReduction="10000"/>
          </a:bodyPr>
          <a:lstStyle/>
          <a:p>
            <a:r>
              <a:rPr lang="es-ES" dirty="0" smtClean="0">
                <a:solidFill>
                  <a:schemeClr val="accent6">
                    <a:lumMod val="50000"/>
                  </a:schemeClr>
                </a:solidFill>
              </a:rPr>
              <a:t> 1) Sequías eventualmente ocurren en todas partes, debido a la variabilidad inherente del clima; </a:t>
            </a:r>
          </a:p>
          <a:p>
            <a:r>
              <a:rPr lang="es-ES" dirty="0" smtClean="0">
                <a:solidFill>
                  <a:schemeClr val="accent6">
                    <a:lumMod val="50000"/>
                  </a:schemeClr>
                </a:solidFill>
              </a:rPr>
              <a:t>2) El calentamiento climático produce sequías más calientes;</a:t>
            </a:r>
          </a:p>
          <a:p>
            <a:r>
              <a:rPr lang="es-ES" dirty="0" smtClean="0">
                <a:solidFill>
                  <a:schemeClr val="accent6">
                    <a:lumMod val="50000"/>
                  </a:schemeClr>
                </a:solidFill>
              </a:rPr>
              <a:t>3) La demanda de humedad atmosférica, aumenta no linealmente con la temperatura durante la sequía, incrementando el estrés por sequía en los bosques; </a:t>
            </a:r>
          </a:p>
          <a:p>
            <a:r>
              <a:rPr lang="es-ES" dirty="0" smtClean="0">
                <a:solidFill>
                  <a:schemeClr val="accent6">
                    <a:lumMod val="50000"/>
                  </a:schemeClr>
                </a:solidFill>
              </a:rPr>
              <a:t>4) En una sequía más caliente la mortalidad puede ocurrir más rápido, consistente con la fisiología basal; </a:t>
            </a:r>
          </a:p>
          <a:p>
            <a:r>
              <a:rPr lang="es-ES" dirty="0" smtClean="0">
                <a:solidFill>
                  <a:schemeClr val="accent6">
                    <a:lumMod val="50000"/>
                  </a:schemeClr>
                </a:solidFill>
              </a:rPr>
              <a:t>5)Las sequías más cortas ocurren con mayor frecuencia que las sequías más prolongadas, Y  aumentos en la frecuencia pueden llegar a ser letales bajo calentamiento, dada la no linealidad de las sequías no letales. Y</a:t>
            </a:r>
          </a:p>
          <a:p>
            <a:r>
              <a:rPr lang="es-ES" dirty="0" smtClean="0">
                <a:solidFill>
                  <a:schemeClr val="accent6">
                    <a:lumMod val="50000"/>
                  </a:schemeClr>
                </a:solidFill>
              </a:rPr>
              <a:t>6) La mortalidad ocurre rápidamente en relación a, intervalos de crecimiento, necesarios para la recuperación del bosque.</a:t>
            </a:r>
            <a:endParaRPr lang="es-PE"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PE" dirty="0" err="1" smtClean="0"/>
              <a:t>Ecotonos</a:t>
            </a:r>
            <a:r>
              <a:rPr lang="es-PE" dirty="0" smtClean="0"/>
              <a:t> estudios forestales                                                                                                              </a:t>
            </a:r>
            <a:endParaRPr lang="es-PE" dirty="0"/>
          </a:p>
        </p:txBody>
      </p:sp>
      <p:pic>
        <p:nvPicPr>
          <p:cNvPr id="4" name="3 Marcador de contenido" descr="ecotonos-de-arboles.jpg"/>
          <p:cNvPicPr>
            <a:picLocks noGrp="1" noChangeAspect="1"/>
          </p:cNvPicPr>
          <p:nvPr>
            <p:ph idx="1"/>
          </p:nvPr>
        </p:nvPicPr>
        <p:blipFill>
          <a:blip r:embed="rId3"/>
          <a:stretch>
            <a:fillRect/>
          </a:stretch>
        </p:blipFill>
        <p:spPr>
          <a:xfrm>
            <a:off x="214282" y="911050"/>
            <a:ext cx="8358246" cy="5946974"/>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43000"/>
            <a:ext cx="9144000" cy="1066800"/>
          </a:xfrm>
        </p:spPr>
        <p:txBody>
          <a:bodyPr>
            <a:normAutofit fontScale="90000"/>
          </a:bodyPr>
          <a:lstStyle/>
          <a:p>
            <a:r>
              <a:rPr lang="es-PE" dirty="0" smtClean="0"/>
              <a:t>D. Operar </a:t>
            </a:r>
            <a:r>
              <a:rPr lang="es-PE" dirty="0" smtClean="0"/>
              <a:t>Nubes Glaciares -e Inducir Nieve- </a:t>
            </a:r>
            <a:r>
              <a:rPr lang="es-PE" dirty="0" smtClean="0">
                <a:solidFill>
                  <a:schemeClr val="accent6">
                    <a:lumMod val="60000"/>
                    <a:lumOff val="40000"/>
                  </a:schemeClr>
                </a:solidFill>
              </a:rPr>
              <a:t>Facilitan: </a:t>
            </a:r>
            <a:r>
              <a:rPr lang="es-PE" dirty="0" smtClean="0">
                <a:solidFill>
                  <a:schemeClr val="accent6">
                    <a:lumMod val="60000"/>
                    <a:lumOff val="40000"/>
                  </a:schemeClr>
                </a:solidFill>
              </a:rPr>
              <a:t>Comunidades/Academia/MINAM</a:t>
            </a:r>
            <a:endParaRPr lang="es-PE" dirty="0"/>
          </a:p>
        </p:txBody>
      </p:sp>
      <p:sp>
        <p:nvSpPr>
          <p:cNvPr id="3" name="2 Marcador de contenido"/>
          <p:cNvSpPr>
            <a:spLocks noGrp="1"/>
          </p:cNvSpPr>
          <p:nvPr>
            <p:ph idx="1"/>
          </p:nvPr>
        </p:nvSpPr>
        <p:spPr>
          <a:xfrm>
            <a:off x="214282" y="2532888"/>
            <a:ext cx="8929718" cy="4325112"/>
          </a:xfrm>
        </p:spPr>
        <p:txBody>
          <a:bodyPr>
            <a:normAutofit/>
          </a:bodyPr>
          <a:lstStyle/>
          <a:p>
            <a:r>
              <a:rPr lang="es-PE" dirty="0" smtClean="0"/>
              <a:t>Ingreso adicional Nieve año operado, +15 a +25 %</a:t>
            </a:r>
          </a:p>
          <a:p>
            <a:r>
              <a:rPr lang="es-PE" dirty="0" smtClean="0"/>
              <a:t>x Operaciones de: modificación artificial del tiempo atmosférico, científicamente controladas &amp; públicas </a:t>
            </a:r>
          </a:p>
          <a:p>
            <a:r>
              <a:rPr lang="es-PE" dirty="0" smtClean="0"/>
              <a:t>Recomendable, en el equipo de operaciones decisor científico, participen </a:t>
            </a:r>
            <a:r>
              <a:rPr lang="es-PE" dirty="0" err="1" smtClean="0"/>
              <a:t>Arariwas</a:t>
            </a:r>
            <a:r>
              <a:rPr lang="es-PE" dirty="0" smtClean="0"/>
              <a:t> de las localidades.</a:t>
            </a:r>
          </a:p>
          <a:p>
            <a:r>
              <a:rPr lang="es-PE" dirty="0" smtClean="0"/>
              <a:t>Requiere generar catalizadores de cristalización de H2O, como: LN2, se-CO2, </a:t>
            </a:r>
            <a:r>
              <a:rPr lang="es-PE" dirty="0" err="1" smtClean="0"/>
              <a:t>AgI</a:t>
            </a:r>
            <a:r>
              <a:rPr lang="es-PE" dirty="0" smtClean="0"/>
              <a:t>, </a:t>
            </a:r>
            <a:r>
              <a:rPr lang="es-PE" dirty="0" err="1" smtClean="0"/>
              <a:t>hexa</a:t>
            </a:r>
            <a:r>
              <a:rPr lang="es-PE" dirty="0" smtClean="0"/>
              <a:t>-orgánicos</a:t>
            </a:r>
            <a:endParaRPr lang="es-PE" dirty="0" smtClean="0"/>
          </a:p>
          <a:p>
            <a:r>
              <a:rPr lang="es-PE" dirty="0" smtClean="0">
                <a:solidFill>
                  <a:schemeClr val="accent2">
                    <a:lumMod val="75000"/>
                  </a:schemeClr>
                </a:solidFill>
              </a:rPr>
              <a:t>&amp; VANT-UAV  con sensores  de física de nubes</a:t>
            </a:r>
            <a:r>
              <a:rPr lang="es-PE" dirty="0" smtClean="0"/>
              <a:t>.</a:t>
            </a:r>
          </a:p>
          <a:p>
            <a:r>
              <a:rPr lang="es-PE" dirty="0" smtClean="0">
                <a:solidFill>
                  <a:srgbClr val="C00000"/>
                </a:solidFill>
              </a:rPr>
              <a:t>O</a:t>
            </a:r>
            <a:r>
              <a:rPr lang="es-PE" dirty="0" smtClean="0">
                <a:solidFill>
                  <a:srgbClr val="C00000"/>
                </a:solidFill>
              </a:rPr>
              <a:t>MAT</a:t>
            </a:r>
            <a:r>
              <a:rPr lang="es-PE" dirty="0" smtClean="0"/>
              <a:t> </a:t>
            </a:r>
            <a:r>
              <a:rPr lang="es-PE" dirty="0" smtClean="0">
                <a:solidFill>
                  <a:srgbClr val="C00000"/>
                </a:solidFill>
              </a:rPr>
              <a:t>puede aumentar o deprimir la precipitación</a:t>
            </a:r>
            <a:endParaRPr lang="es-PE" dirty="0" smtClean="0">
              <a:solidFill>
                <a:srgbClr val="C00000"/>
              </a:solidFill>
            </a:endParaRPr>
          </a:p>
          <a:p>
            <a:endParaRPr lang="es-PE" dirty="0" smtClean="0"/>
          </a:p>
          <a:p>
            <a:endParaRPr lang="es-PE" dirty="0" smtClean="0"/>
          </a:p>
          <a:p>
            <a:endParaRPr lang="es-PE" dirty="0" smtClean="0"/>
          </a:p>
          <a:p>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b</a:t>
            </a:r>
            <a:endParaRPr lang="es-PE" dirty="0"/>
          </a:p>
        </p:txBody>
      </p:sp>
      <p:pic>
        <p:nvPicPr>
          <p:cNvPr id="2050" name="Picture 2"/>
          <p:cNvPicPr>
            <a:picLocks noGrp="1" noChangeAspect="1" noChangeArrowheads="1"/>
          </p:cNvPicPr>
          <p:nvPr>
            <p:ph idx="1"/>
          </p:nvPr>
        </p:nvPicPr>
        <p:blipFill>
          <a:blip r:embed="rId3"/>
          <a:srcRect/>
          <a:stretch>
            <a:fillRect/>
          </a:stretch>
        </p:blipFill>
        <p:spPr bwMode="auto">
          <a:xfrm>
            <a:off x="0" y="500042"/>
            <a:ext cx="5018844" cy="3286148"/>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024579" y="500042"/>
            <a:ext cx="4119421" cy="3286148"/>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352250" y="3826488"/>
            <a:ext cx="8506030" cy="2960098"/>
          </a:xfrm>
          <a:prstGeom prst="rect">
            <a:avLst/>
          </a:prstGeom>
          <a:noFill/>
          <a:ln w="9525">
            <a:noFill/>
            <a:miter lim="800000"/>
            <a:headEnd/>
            <a:tailEnd/>
          </a:ln>
          <a:effectLst/>
        </p:spPr>
      </p:pic>
      <p:sp>
        <p:nvSpPr>
          <p:cNvPr id="7" name="6 CuadroTexto">
            <a:hlinkClick r:id="rId6"/>
          </p:cNvPr>
          <p:cNvSpPr txBox="1"/>
          <p:nvPr/>
        </p:nvSpPr>
        <p:spPr>
          <a:xfrm>
            <a:off x="1071538" y="-71462"/>
            <a:ext cx="4256293" cy="523220"/>
          </a:xfrm>
          <a:prstGeom prst="rect">
            <a:avLst/>
          </a:prstGeom>
          <a:noFill/>
        </p:spPr>
        <p:txBody>
          <a:bodyPr wrap="none" rtlCol="0">
            <a:spAutoFit/>
          </a:bodyPr>
          <a:lstStyle/>
          <a:p>
            <a:r>
              <a:rPr lang="es-PE" sz="2800" dirty="0" smtClean="0">
                <a:solidFill>
                  <a:schemeClr val="bg1"/>
                </a:solidFill>
              </a:rPr>
              <a:t>Snow Pack </a:t>
            </a:r>
            <a:r>
              <a:rPr lang="es-PE" sz="2800" dirty="0" err="1" smtClean="0">
                <a:solidFill>
                  <a:schemeClr val="bg1"/>
                </a:solidFill>
              </a:rPr>
              <a:t>Augmentation</a:t>
            </a:r>
            <a:endParaRPr lang="es-PE" sz="2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00042"/>
            <a:ext cx="8229600" cy="1066800"/>
          </a:xfrm>
        </p:spPr>
        <p:txBody>
          <a:bodyPr/>
          <a:lstStyle/>
          <a:p>
            <a:r>
              <a:rPr lang="es-PE" dirty="0" smtClean="0"/>
              <a:t>Objeto de la Presentación</a:t>
            </a:r>
            <a:endParaRPr lang="es-PE" dirty="0"/>
          </a:p>
        </p:txBody>
      </p:sp>
      <p:sp>
        <p:nvSpPr>
          <p:cNvPr id="3" name="2 Marcador de contenido"/>
          <p:cNvSpPr>
            <a:spLocks noGrp="1"/>
          </p:cNvSpPr>
          <p:nvPr>
            <p:ph idx="1"/>
          </p:nvPr>
        </p:nvSpPr>
        <p:spPr>
          <a:xfrm>
            <a:off x="100010" y="2071678"/>
            <a:ext cx="8401080" cy="4325112"/>
          </a:xfrm>
        </p:spPr>
        <p:txBody>
          <a:bodyPr>
            <a:normAutofit fontScale="85000" lnSpcReduction="10000"/>
          </a:bodyPr>
          <a:lstStyle/>
          <a:p>
            <a:r>
              <a:rPr lang="es-PE" dirty="0" smtClean="0">
                <a:solidFill>
                  <a:srgbClr val="FF0000"/>
                </a:solidFill>
              </a:rPr>
              <a:t>Promover acciones participativas para frenar el retraimiento glaciar  en el País, e incrementar la resiliencia social al calentamiento </a:t>
            </a:r>
            <a:r>
              <a:rPr lang="es-PE" dirty="0" smtClean="0">
                <a:solidFill>
                  <a:srgbClr val="FF0000"/>
                </a:solidFill>
              </a:rPr>
              <a:t>climático- desastres</a:t>
            </a:r>
          </a:p>
          <a:p>
            <a:endParaRPr lang="es-PE" dirty="0" smtClean="0">
              <a:solidFill>
                <a:srgbClr val="FF0000"/>
              </a:solidFill>
            </a:endParaRPr>
          </a:p>
          <a:p>
            <a:r>
              <a:rPr lang="es-PE" dirty="0" smtClean="0">
                <a:solidFill>
                  <a:schemeClr val="accent2">
                    <a:lumMod val="75000"/>
                  </a:schemeClr>
                </a:solidFill>
              </a:rPr>
              <a:t>Y </a:t>
            </a:r>
            <a:endParaRPr lang="es-PE" dirty="0" smtClean="0">
              <a:solidFill>
                <a:schemeClr val="accent2">
                  <a:lumMod val="75000"/>
                </a:schemeClr>
              </a:solidFill>
            </a:endParaRPr>
          </a:p>
          <a:p>
            <a:endParaRPr lang="es-PE" dirty="0" smtClean="0">
              <a:solidFill>
                <a:schemeClr val="accent2">
                  <a:lumMod val="75000"/>
                </a:schemeClr>
              </a:solidFill>
            </a:endParaRPr>
          </a:p>
          <a:p>
            <a:r>
              <a:rPr lang="es-PE" dirty="0" smtClean="0">
                <a:solidFill>
                  <a:schemeClr val="accent2">
                    <a:lumMod val="75000"/>
                  </a:schemeClr>
                </a:solidFill>
              </a:rPr>
              <a:t>Lograr un Amplio Acuerdo, una Alianza entre </a:t>
            </a:r>
            <a:r>
              <a:rPr lang="es-PE" dirty="0" smtClean="0"/>
              <a:t>Presidencia, GORE, P</a:t>
            </a:r>
            <a:r>
              <a:rPr lang="es-PE" dirty="0" smtClean="0">
                <a:solidFill>
                  <a:schemeClr val="accent2">
                    <a:lumMod val="75000"/>
                  </a:schemeClr>
                </a:solidFill>
              </a:rPr>
              <a:t>CM/ RREE/ MINAM/ MEF/ MINAGRI/ MVCS/MINCETUR /MINEM/ MIDIS/ TRANSPORTE/ Educación / Defensa/ Cultura &amp;  Ciudadanía Ambiental para conservar fuentes de agua ancestral, los APUS Nevados: Glaciares Andinos de Montañas Tropicales</a:t>
            </a:r>
          </a:p>
          <a:p>
            <a:endParaRPr lang="es-PE" dirty="0" smtClean="0">
              <a:solidFill>
                <a:schemeClr val="accent2">
                  <a:lumMod val="75000"/>
                </a:schemeClr>
              </a:solidFill>
            </a:endParaRPr>
          </a:p>
          <a:p>
            <a:endParaRPr lang="es-PE"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1066800"/>
          </a:xfrm>
        </p:spPr>
        <p:txBody>
          <a:bodyPr>
            <a:normAutofit fontScale="90000"/>
          </a:bodyPr>
          <a:lstStyle/>
          <a:p>
            <a:pPr algn="ctr"/>
            <a:r>
              <a:rPr lang="es-PE" dirty="0" smtClean="0"/>
              <a:t>Agentes Catalíticos de Cristalización de agua a nevisca =&gt; Nieve.</a:t>
            </a:r>
            <a:r>
              <a:rPr lang="es-PE" baseline="-25000" dirty="0" smtClean="0"/>
              <a:t>¨,|=*</a:t>
            </a:r>
            <a:endParaRPr lang="es-PE" dirty="0"/>
          </a:p>
        </p:txBody>
      </p:sp>
      <p:sp>
        <p:nvSpPr>
          <p:cNvPr id="3" name="2 Marcador de contenido"/>
          <p:cNvSpPr>
            <a:spLocks noGrp="1"/>
          </p:cNvSpPr>
          <p:nvPr>
            <p:ph idx="1"/>
          </p:nvPr>
        </p:nvSpPr>
        <p:spPr>
          <a:xfrm>
            <a:off x="0" y="2100290"/>
            <a:ext cx="8929718" cy="4757710"/>
          </a:xfrm>
        </p:spPr>
        <p:txBody>
          <a:bodyPr>
            <a:normAutofit fontScale="77500" lnSpcReduction="20000"/>
          </a:bodyPr>
          <a:lstStyle/>
          <a:p>
            <a:pPr algn="ctr"/>
            <a:r>
              <a:rPr lang="es-PE" dirty="0" smtClean="0">
                <a:solidFill>
                  <a:srgbClr val="7030A0"/>
                </a:solidFill>
              </a:rPr>
              <a:t>Participación de la academia en Fabricar Agentes Catalíticos de Cristalización de agua, (Hielo Seco-CO2, N2L Nitrógeno líquido, Estelas Ioduro de Plata-IAg, liofilizados Aloe Vera- otros),  dispositivos para implantes en nubes glaciares [-5°C a-50°C] súper-frías, para inducir precipitación de nieve. </a:t>
            </a:r>
          </a:p>
          <a:p>
            <a:r>
              <a:rPr lang="es-PE" dirty="0" smtClean="0">
                <a:solidFill>
                  <a:srgbClr val="7030A0"/>
                </a:solidFill>
              </a:rPr>
              <a:t>Participación facultades de química, mecánica, electrónica,      etc., </a:t>
            </a:r>
          </a:p>
          <a:p>
            <a:r>
              <a:rPr lang="es-PE" dirty="0" smtClean="0">
                <a:solidFill>
                  <a:srgbClr val="7030A0"/>
                </a:solidFill>
              </a:rPr>
              <a:t>física.</a:t>
            </a:r>
          </a:p>
          <a:p>
            <a:pPr algn="ctr"/>
            <a:r>
              <a:rPr lang="es-PE" dirty="0" smtClean="0">
                <a:solidFill>
                  <a:srgbClr val="7030A0"/>
                </a:solidFill>
              </a:rPr>
              <a:t>N2L material estratégico ubicuo en procesos biotecnológicos</a:t>
            </a:r>
          </a:p>
          <a:p>
            <a:pPr algn="ctr"/>
            <a:r>
              <a:rPr lang="es-PE" dirty="0" smtClean="0">
                <a:solidFill>
                  <a:srgbClr val="7030A0"/>
                </a:solidFill>
              </a:rPr>
              <a:t>1 taller identificará capacidades y requerimientos institucionales para fabricar agentes y dispositivos de dispersión a control remoto y su demanda en etapas piloto y operativa.</a:t>
            </a:r>
          </a:p>
          <a:p>
            <a:pPr algn="ctr"/>
            <a:endParaRPr lang="es-PE" dirty="0" smtClean="0">
              <a:solidFill>
                <a:srgbClr val="7030A0"/>
              </a:solidFill>
            </a:endParaRPr>
          </a:p>
          <a:p>
            <a:r>
              <a:rPr lang="es-PE" dirty="0" smtClean="0">
                <a:solidFill>
                  <a:srgbClr val="7030A0"/>
                </a:solidFill>
              </a:rPr>
              <a:t>El programa en un escenario de implementación masiva, requiere formación de personal técnico, capacitado en el manejo del agente y sistema de implante. </a:t>
            </a:r>
          </a:p>
          <a:p>
            <a:pPr>
              <a:buNone/>
            </a:pPr>
            <a:endParaRPr lang="es-PE" dirty="0">
              <a:solidFill>
                <a:srgbClr val="7030A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57222" y="0"/>
            <a:ext cx="4895850" cy="2543175"/>
          </a:xfrm>
          <a:prstGeom prst="rect">
            <a:avLst/>
          </a:prstGeom>
          <a:noFill/>
          <a:ln w="9525">
            <a:noFill/>
            <a:miter lim="800000"/>
            <a:headEnd/>
            <a:tailEnd/>
          </a:ln>
          <a:effectLst/>
        </p:spPr>
      </p:pic>
      <p:sp>
        <p:nvSpPr>
          <p:cNvPr id="2" name="1 Título"/>
          <p:cNvSpPr>
            <a:spLocks noGrp="1"/>
          </p:cNvSpPr>
          <p:nvPr>
            <p:ph type="title"/>
          </p:nvPr>
        </p:nvSpPr>
        <p:spPr/>
        <p:txBody>
          <a:bodyPr/>
          <a:lstStyle/>
          <a:p>
            <a:pPr algn="r"/>
            <a:r>
              <a:rPr lang="es-PE" dirty="0" smtClean="0"/>
              <a:t>VANT – </a:t>
            </a:r>
            <a:r>
              <a:rPr lang="es-PE" dirty="0" smtClean="0"/>
              <a:t>ANDINO Requisitos</a:t>
            </a:r>
            <a:endParaRPr lang="es-PE" dirty="0"/>
          </a:p>
        </p:txBody>
      </p:sp>
      <p:sp>
        <p:nvSpPr>
          <p:cNvPr id="3" name="2 Marcador de contenido"/>
          <p:cNvSpPr>
            <a:spLocks noGrp="1"/>
          </p:cNvSpPr>
          <p:nvPr>
            <p:ph idx="1"/>
          </p:nvPr>
        </p:nvSpPr>
        <p:spPr>
          <a:xfrm>
            <a:off x="357158" y="2189185"/>
            <a:ext cx="8543956" cy="4525963"/>
          </a:xfrm>
        </p:spPr>
        <p:txBody>
          <a:bodyPr>
            <a:normAutofit/>
          </a:bodyPr>
          <a:lstStyle/>
          <a:p>
            <a:r>
              <a:rPr lang="es-PE" dirty="0" smtClean="0"/>
              <a:t>Fabricar un VANT </a:t>
            </a:r>
            <a:r>
              <a:rPr lang="es-PE" dirty="0"/>
              <a:t>Vehículo aéreo no tripulado de carga útil 20kg, techo de vuelo 7Km, </a:t>
            </a:r>
            <a:r>
              <a:rPr lang="es-PE" dirty="0" smtClean="0"/>
              <a:t>auton.100km</a:t>
            </a:r>
            <a:r>
              <a:rPr lang="es-PE" dirty="0"/>
              <a:t>, </a:t>
            </a:r>
            <a:endParaRPr lang="es-PE" dirty="0" smtClean="0"/>
          </a:p>
          <a:p>
            <a:r>
              <a:rPr lang="es-PE" dirty="0" smtClean="0"/>
              <a:t>Desarrollo CAD-3D </a:t>
            </a:r>
          </a:p>
          <a:p>
            <a:r>
              <a:rPr lang="es-PE" dirty="0" smtClean="0"/>
              <a:t>“impresión en fibra de carbono”, </a:t>
            </a:r>
          </a:p>
          <a:p>
            <a:r>
              <a:rPr lang="es-PE" dirty="0" smtClean="0"/>
              <a:t>compra de motores con sistema de comando GPS estándar. </a:t>
            </a:r>
          </a:p>
          <a:p>
            <a:r>
              <a:rPr lang="es-PE" dirty="0" smtClean="0"/>
              <a:t>Ensamble con Instrumental de física de nubes, pruebas en aire.</a:t>
            </a:r>
          </a:p>
          <a:p>
            <a:r>
              <a:rPr lang="es-PE" dirty="0" smtClean="0"/>
              <a:t>Y sistema de </a:t>
            </a:r>
            <a:r>
              <a:rPr lang="es-PE" dirty="0"/>
              <a:t>siembra </a:t>
            </a:r>
            <a:r>
              <a:rPr lang="es-PE" dirty="0" smtClean="0"/>
              <a:t>N2Liq. en </a:t>
            </a:r>
            <a:r>
              <a:rPr lang="es-PE" dirty="0"/>
              <a:t>nubes </a:t>
            </a:r>
            <a:r>
              <a:rPr lang="es-PE" dirty="0" smtClean="0"/>
              <a:t>glaciares.</a:t>
            </a:r>
          </a:p>
          <a:p>
            <a:endParaRPr lang="es-P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1462"/>
            <a:ext cx="8229600" cy="1143000"/>
          </a:xfrm>
        </p:spPr>
        <p:txBody>
          <a:bodyPr>
            <a:normAutofit/>
          </a:bodyPr>
          <a:lstStyle/>
          <a:p>
            <a:r>
              <a:rPr lang="es-PE" sz="3600" dirty="0" smtClean="0">
                <a:solidFill>
                  <a:srgbClr val="C00000"/>
                </a:solidFill>
              </a:rPr>
              <a:t>Diálogos Climáticos Democráticos?</a:t>
            </a:r>
            <a:endParaRPr lang="es-PE" sz="3600" dirty="0">
              <a:solidFill>
                <a:srgbClr val="C00000"/>
              </a:solidFill>
            </a:endParaRPr>
          </a:p>
        </p:txBody>
      </p:sp>
      <p:pic>
        <p:nvPicPr>
          <p:cNvPr id="4" name="1 Imagen" descr="forzamientos-radiativos-ipcc-co2-nubes.png"/>
          <p:cNvPicPr>
            <a:picLocks noGrp="1"/>
          </p:cNvPicPr>
          <p:nvPr>
            <p:ph idx="1"/>
          </p:nvPr>
        </p:nvPicPr>
        <p:blipFill>
          <a:blip r:embed="rId3"/>
          <a:stretch>
            <a:fillRect/>
          </a:stretch>
        </p:blipFill>
        <p:spPr>
          <a:xfrm>
            <a:off x="142844" y="714380"/>
            <a:ext cx="8858280" cy="6215082"/>
          </a:xfrm>
          <a:prstGeom prst="rect">
            <a:avLst/>
          </a:prstGeom>
        </p:spPr>
      </p:pic>
      <p:sp>
        <p:nvSpPr>
          <p:cNvPr id="5" name="4 CuadroTexto"/>
          <p:cNvSpPr txBox="1"/>
          <p:nvPr/>
        </p:nvSpPr>
        <p:spPr>
          <a:xfrm>
            <a:off x="428596" y="5286388"/>
            <a:ext cx="6223178" cy="1200329"/>
          </a:xfrm>
          <a:prstGeom prst="rect">
            <a:avLst/>
          </a:prstGeom>
          <a:noFill/>
        </p:spPr>
        <p:txBody>
          <a:bodyPr wrap="none" rtlCol="0">
            <a:spAutoFit/>
          </a:bodyPr>
          <a:lstStyle/>
          <a:p>
            <a:r>
              <a:rPr lang="es-PE" b="1" dirty="0" smtClean="0"/>
              <a:t>Elevación del Nivel y Acidificación de los  Océanos</a:t>
            </a:r>
          </a:p>
          <a:p>
            <a:r>
              <a:rPr lang="es-PE" b="1" dirty="0" smtClean="0"/>
              <a:t>Reducción de la Masa Glaciar Polar y de  Montañas</a:t>
            </a:r>
          </a:p>
          <a:p>
            <a:r>
              <a:rPr lang="es-PE" b="1" dirty="0" smtClean="0"/>
              <a:t>Reducción de la cobertura boscosa y desertización</a:t>
            </a:r>
          </a:p>
          <a:p>
            <a:r>
              <a:rPr lang="es-PE" b="1" dirty="0" smtClean="0"/>
              <a:t>Perdida local de la </a:t>
            </a:r>
            <a:r>
              <a:rPr lang="es-PE" b="1" dirty="0" smtClean="0">
                <a:solidFill>
                  <a:srgbClr val="FF0000"/>
                </a:solidFill>
              </a:rPr>
              <a:t>Biodiversidad</a:t>
            </a:r>
            <a:endParaRPr lang="es-PE"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401080" cy="1066800"/>
          </a:xfrm>
        </p:spPr>
        <p:txBody>
          <a:bodyPr>
            <a:normAutofit/>
          </a:bodyPr>
          <a:lstStyle/>
          <a:p>
            <a:r>
              <a:rPr lang="es-PE" dirty="0" smtClean="0"/>
              <a:t>E. </a:t>
            </a:r>
            <a:r>
              <a:rPr lang="es-PE" dirty="0" smtClean="0"/>
              <a:t>La </a:t>
            </a:r>
            <a:r>
              <a:rPr lang="es-PE" dirty="0" smtClean="0"/>
              <a:t>Energía ME: Métrica Ecológica</a:t>
            </a:r>
            <a:endParaRPr lang="es-PE" dirty="0"/>
          </a:p>
        </p:txBody>
      </p:sp>
      <p:sp>
        <p:nvSpPr>
          <p:cNvPr id="3" name="2 Marcador de contenido"/>
          <p:cNvSpPr>
            <a:spLocks noGrp="1"/>
          </p:cNvSpPr>
          <p:nvPr>
            <p:ph idx="1"/>
          </p:nvPr>
        </p:nvSpPr>
        <p:spPr>
          <a:xfrm>
            <a:off x="0" y="1500174"/>
            <a:ext cx="8929718" cy="5114900"/>
          </a:xfrm>
        </p:spPr>
        <p:txBody>
          <a:bodyPr>
            <a:normAutofit lnSpcReduction="10000"/>
          </a:bodyPr>
          <a:lstStyle/>
          <a:p>
            <a:pPr algn="ctr"/>
            <a:r>
              <a:rPr lang="es-PE" dirty="0" smtClean="0">
                <a:solidFill>
                  <a:schemeClr val="accent2">
                    <a:lumMod val="60000"/>
                    <a:lumOff val="40000"/>
                  </a:schemeClr>
                </a:solidFill>
              </a:rPr>
              <a:t>Un Sistema de Intercambio Energético Social, es  Transparente, al evitar transacciones </a:t>
            </a:r>
            <a:r>
              <a:rPr lang="es-PE" dirty="0" smtClean="0">
                <a:solidFill>
                  <a:schemeClr val="accent2">
                    <a:lumMod val="60000"/>
                    <a:lumOff val="40000"/>
                  </a:schemeClr>
                </a:solidFill>
              </a:rPr>
              <a:t>financieras</a:t>
            </a:r>
          </a:p>
          <a:p>
            <a:pPr algn="ctr"/>
            <a:endParaRPr lang="es-PE" dirty="0" smtClean="0">
              <a:solidFill>
                <a:schemeClr val="accent2">
                  <a:lumMod val="60000"/>
                  <a:lumOff val="40000"/>
                </a:schemeClr>
              </a:solidFill>
            </a:endParaRPr>
          </a:p>
          <a:p>
            <a:pPr algn="ctr"/>
            <a:r>
              <a:rPr lang="es-PE" dirty="0" smtClean="0">
                <a:solidFill>
                  <a:schemeClr val="accent6">
                    <a:lumMod val="75000"/>
                  </a:schemeClr>
                </a:solidFill>
              </a:rPr>
              <a:t>La </a:t>
            </a:r>
            <a:r>
              <a:rPr lang="es-PE" dirty="0" smtClean="0">
                <a:solidFill>
                  <a:schemeClr val="accent6">
                    <a:lumMod val="75000"/>
                  </a:schemeClr>
                </a:solidFill>
              </a:rPr>
              <a:t>Métrica: Forma de medir y hablar-negociar en las sociedades, en contextos de remediación de la crisis ambiental global, debe ser ecológica, para</a:t>
            </a:r>
          </a:p>
          <a:p>
            <a:pPr algn="ctr"/>
            <a:r>
              <a:rPr lang="es-PE" dirty="0" smtClean="0">
                <a:solidFill>
                  <a:schemeClr val="accent3">
                    <a:lumMod val="75000"/>
                  </a:schemeClr>
                </a:solidFill>
              </a:rPr>
              <a:t>Evolucionar: Transar con la Madre Tierra: Acciones que aumenten el potencial de la naturaleza.</a:t>
            </a:r>
          </a:p>
          <a:p>
            <a:pPr algn="just"/>
            <a:r>
              <a:rPr lang="es-PE" dirty="0" smtClean="0">
                <a:solidFill>
                  <a:schemeClr val="accent5">
                    <a:lumMod val="50000"/>
                  </a:schemeClr>
                </a:solidFill>
              </a:rPr>
              <a:t>Los AAA facilitan la restauración, valoran Acciones </a:t>
            </a:r>
            <a:r>
              <a:rPr lang="es-PE" dirty="0">
                <a:solidFill>
                  <a:schemeClr val="accent5">
                    <a:lumMod val="50000"/>
                  </a:schemeClr>
                </a:solidFill>
              </a:rPr>
              <a:t>y </a:t>
            </a:r>
            <a:r>
              <a:rPr lang="es-PE" dirty="0" smtClean="0">
                <a:solidFill>
                  <a:schemeClr val="accent5">
                    <a:lumMod val="50000"/>
                  </a:schemeClr>
                </a:solidFill>
              </a:rPr>
              <a:t>Flujos de energía, que pueden ser igualmente compensados: x Transferencia de energía renovable x conectividad &amp; otras Aplica- Acciones´-</a:t>
            </a:r>
          </a:p>
          <a:p>
            <a:pPr algn="just"/>
            <a:endParaRPr lang="es-PE" dirty="0" smtClean="0">
              <a:solidFill>
                <a:schemeClr val="accent5">
                  <a:lumMod val="50000"/>
                </a:schemeClr>
              </a:solidFill>
            </a:endParaRPr>
          </a:p>
          <a:p>
            <a:pPr algn="just"/>
            <a:endParaRPr lang="es-PE" dirty="0" smtClean="0">
              <a:solidFill>
                <a:schemeClr val="accent6">
                  <a:lumMod val="75000"/>
                </a:schemeClr>
              </a:solidFill>
            </a:endParaRPr>
          </a:p>
          <a:p>
            <a:pPr algn="just">
              <a:buNone/>
            </a:pPr>
            <a:endParaRPr lang="es-PE"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142852"/>
            <a:ext cx="8229600" cy="1066800"/>
          </a:xfrm>
        </p:spPr>
        <p:txBody>
          <a:bodyPr/>
          <a:lstStyle/>
          <a:p>
            <a:r>
              <a:rPr lang="es-PE" b="1" dirty="0" smtClean="0">
                <a:solidFill>
                  <a:srgbClr val="FF0000"/>
                </a:solidFill>
              </a:rPr>
              <a:t>Acción Física </a:t>
            </a:r>
            <a:r>
              <a:rPr lang="es-PE" dirty="0" smtClean="0">
                <a:solidFill>
                  <a:srgbClr val="FF0000"/>
                </a:solidFill>
              </a:rPr>
              <a:t>y</a:t>
            </a:r>
            <a:r>
              <a:rPr lang="es-PE" b="1" dirty="0" smtClean="0">
                <a:solidFill>
                  <a:srgbClr val="FF0000"/>
                </a:solidFill>
              </a:rPr>
              <a:t> PMAN</a:t>
            </a:r>
            <a:r>
              <a:rPr lang="es-PE" dirty="0" smtClean="0"/>
              <a:t>	</a:t>
            </a:r>
            <a:endParaRPr lang="es-PE" dirty="0"/>
          </a:p>
        </p:txBody>
      </p:sp>
      <p:sp>
        <p:nvSpPr>
          <p:cNvPr id="3" name="2 Marcador de contenido"/>
          <p:cNvSpPr>
            <a:spLocks noGrp="1"/>
          </p:cNvSpPr>
          <p:nvPr>
            <p:ph idx="1"/>
          </p:nvPr>
        </p:nvSpPr>
        <p:spPr>
          <a:xfrm>
            <a:off x="0" y="1142984"/>
            <a:ext cx="9001156" cy="5929354"/>
          </a:xfrm>
        </p:spPr>
        <p:txBody>
          <a:bodyPr>
            <a:normAutofit fontScale="92500" lnSpcReduction="10000"/>
          </a:bodyPr>
          <a:lstStyle/>
          <a:p>
            <a:pPr algn="just"/>
            <a:r>
              <a:rPr lang="es-PE" dirty="0" smtClean="0"/>
              <a:t>De igual forma que se hacen los cálculos financieros por consumo de energía, sumándolos en S/. , igual se puede sumar las energías propiamente dichas, alimento, combustible, electricidad, foresta, etc., en  +- J</a:t>
            </a:r>
          </a:p>
          <a:p>
            <a:pPr algn="just"/>
            <a:r>
              <a:rPr lang="es-PE" dirty="0" smtClean="0"/>
              <a:t>La Acción Mecánica A se calcula diferenciando  la Energía cinética de la Energía Potencial, y sumando en los tiempos de acción, dentro de un periodo</a:t>
            </a:r>
          </a:p>
          <a:p>
            <a:pPr algn="ctr"/>
            <a:r>
              <a:rPr lang="es-PE" b="1" dirty="0" smtClean="0">
                <a:solidFill>
                  <a:schemeClr val="tx2">
                    <a:lumMod val="75000"/>
                  </a:schemeClr>
                </a:solidFill>
              </a:rPr>
              <a:t>A = </a:t>
            </a:r>
            <a:r>
              <a:rPr lang="el-GR" sz="3600" b="1" dirty="0" smtClean="0">
                <a:solidFill>
                  <a:schemeClr val="tx2">
                    <a:lumMod val="75000"/>
                  </a:schemeClr>
                </a:solidFill>
              </a:rPr>
              <a:t>Σ</a:t>
            </a:r>
            <a:r>
              <a:rPr lang="es-PE" b="1" dirty="0" smtClean="0">
                <a:solidFill>
                  <a:schemeClr val="tx2">
                    <a:lumMod val="75000"/>
                  </a:schemeClr>
                </a:solidFill>
              </a:rPr>
              <a:t>[E</a:t>
            </a:r>
            <a:r>
              <a:rPr lang="es-PE" dirty="0" smtClean="0">
                <a:solidFill>
                  <a:schemeClr val="tx2">
                    <a:lumMod val="75000"/>
                  </a:schemeClr>
                </a:solidFill>
              </a:rPr>
              <a:t>K</a:t>
            </a:r>
            <a:r>
              <a:rPr lang="es-PE" b="1" dirty="0" smtClean="0">
                <a:solidFill>
                  <a:schemeClr val="tx2">
                    <a:lumMod val="75000"/>
                  </a:schemeClr>
                </a:solidFill>
              </a:rPr>
              <a:t> – E</a:t>
            </a:r>
            <a:r>
              <a:rPr lang="es-PE" dirty="0" smtClean="0">
                <a:solidFill>
                  <a:schemeClr val="tx2">
                    <a:lumMod val="75000"/>
                  </a:schemeClr>
                </a:solidFill>
              </a:rPr>
              <a:t>P</a:t>
            </a:r>
            <a:r>
              <a:rPr lang="es-PE" b="1" dirty="0" smtClean="0">
                <a:solidFill>
                  <a:schemeClr val="tx2">
                    <a:lumMod val="75000"/>
                  </a:schemeClr>
                </a:solidFill>
              </a:rPr>
              <a:t>].</a:t>
            </a:r>
            <a:r>
              <a:rPr lang="el-GR" b="1" dirty="0" smtClean="0">
                <a:solidFill>
                  <a:schemeClr val="tx2">
                    <a:lumMod val="75000"/>
                  </a:schemeClr>
                </a:solidFill>
              </a:rPr>
              <a:t>Δ</a:t>
            </a:r>
            <a:r>
              <a:rPr lang="es-PE" dirty="0" smtClean="0">
                <a:solidFill>
                  <a:schemeClr val="tx2">
                    <a:lumMod val="75000"/>
                  </a:schemeClr>
                </a:solidFill>
              </a:rPr>
              <a:t>t </a:t>
            </a:r>
            <a:r>
              <a:rPr lang="es-PE" b="1" dirty="0" smtClean="0">
                <a:solidFill>
                  <a:schemeClr val="tx2">
                    <a:lumMod val="75000"/>
                  </a:schemeClr>
                </a:solidFill>
              </a:rPr>
              <a:t> </a:t>
            </a:r>
            <a:r>
              <a:rPr lang="es-PE" dirty="0" smtClean="0"/>
              <a:t>; </a:t>
            </a:r>
            <a:r>
              <a:rPr lang="es-PE" dirty="0" smtClean="0">
                <a:solidFill>
                  <a:schemeClr val="accent1">
                    <a:lumMod val="75000"/>
                  </a:schemeClr>
                </a:solidFill>
              </a:rPr>
              <a:t>sJ (“acto”)</a:t>
            </a:r>
          </a:p>
          <a:p>
            <a:pPr algn="just"/>
            <a:r>
              <a:rPr lang="es-PE" b="1" dirty="0" smtClean="0">
                <a:solidFill>
                  <a:schemeClr val="tx2">
                    <a:lumMod val="75000"/>
                  </a:schemeClr>
                </a:solidFill>
              </a:rPr>
              <a:t>Acción(sJ)</a:t>
            </a:r>
            <a:r>
              <a:rPr lang="es-PE" dirty="0" smtClean="0"/>
              <a:t>≈“</a:t>
            </a:r>
            <a:r>
              <a:rPr lang="es-PE" b="1" dirty="0" smtClean="0">
                <a:solidFill>
                  <a:schemeClr val="tx2">
                    <a:lumMod val="75000"/>
                  </a:schemeClr>
                </a:solidFill>
              </a:rPr>
              <a:t>tiempo de despliegue de energía</a:t>
            </a:r>
            <a:r>
              <a:rPr lang="es-PE" dirty="0" smtClean="0"/>
              <a:t>”</a:t>
            </a:r>
          </a:p>
          <a:p>
            <a:pPr algn="just"/>
            <a:r>
              <a:rPr lang="es-PE" dirty="0" smtClean="0"/>
              <a:t>A+ incrementa cinéticas, disminuye potenciales </a:t>
            </a:r>
            <a:r>
              <a:rPr lang="es-PE" dirty="0" smtClean="0">
                <a:solidFill>
                  <a:srgbClr val="FF0000"/>
                </a:solidFill>
              </a:rPr>
              <a:t> </a:t>
            </a:r>
            <a:r>
              <a:rPr lang="es-PE" b="1" dirty="0" smtClean="0">
                <a:solidFill>
                  <a:srgbClr val="FF0000"/>
                </a:solidFill>
              </a:rPr>
              <a:t>X</a:t>
            </a:r>
          </a:p>
          <a:p>
            <a:pPr algn="just"/>
            <a:r>
              <a:rPr lang="es-PE" dirty="0" smtClean="0"/>
              <a:t>A- reduce cinéticas, aumenta potencial natural   </a:t>
            </a:r>
            <a:r>
              <a:rPr lang="es-PE" b="1" dirty="0" smtClean="0">
                <a:solidFill>
                  <a:srgbClr val="92D050"/>
                </a:solidFill>
              </a:rPr>
              <a:t>√</a:t>
            </a:r>
          </a:p>
          <a:p>
            <a:pPr algn="just"/>
            <a:endParaRPr lang="es-PE" b="1" dirty="0" smtClean="0">
              <a:solidFill>
                <a:srgbClr val="92D050"/>
              </a:solidFill>
            </a:endParaRPr>
          </a:p>
          <a:p>
            <a:pPr algn="ctr"/>
            <a:r>
              <a:rPr lang="es-PE" dirty="0" smtClean="0"/>
              <a:t>Los procesos Naturales-ecológicos se rigen por el </a:t>
            </a:r>
            <a:r>
              <a:rPr lang="es-PE" i="1" dirty="0" smtClean="0">
                <a:solidFill>
                  <a:srgbClr val="00B050"/>
                </a:solidFill>
              </a:rPr>
              <a:t>Principio de Mínima Acción</a:t>
            </a:r>
            <a:r>
              <a:rPr lang="es-PE" dirty="0" smtClean="0"/>
              <a:t> (</a:t>
            </a:r>
            <a:r>
              <a:rPr lang="es-PE" dirty="0" smtClean="0">
                <a:solidFill>
                  <a:srgbClr val="00B050"/>
                </a:solidFill>
              </a:rPr>
              <a:t>Natural</a:t>
            </a:r>
            <a:r>
              <a:rPr lang="es-PE" dirty="0" smtClean="0"/>
              <a:t>) </a:t>
            </a:r>
            <a:r>
              <a:rPr lang="es-PE" dirty="0" smtClean="0">
                <a:solidFill>
                  <a:schemeClr val="accent5">
                    <a:lumMod val="75000"/>
                  </a:schemeClr>
                </a:solidFill>
              </a:rPr>
              <a:t>PMAN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14356"/>
            <a:ext cx="8686800" cy="1066800"/>
          </a:xfrm>
        </p:spPr>
        <p:txBody>
          <a:bodyPr>
            <a:normAutofit fontScale="90000"/>
          </a:bodyPr>
          <a:lstStyle/>
          <a:p>
            <a:r>
              <a:rPr lang="es-PE" dirty="0" smtClean="0"/>
              <a:t>F. </a:t>
            </a:r>
            <a:r>
              <a:rPr lang="es-PE" dirty="0" smtClean="0"/>
              <a:t>Financiamiento </a:t>
            </a:r>
            <a:r>
              <a:rPr lang="es-PE" dirty="0" smtClean="0"/>
              <a:t>Ecológico al Ciudadano </a:t>
            </a:r>
            <a:r>
              <a:rPr lang="es-PE" dirty="0" smtClean="0">
                <a:solidFill>
                  <a:schemeClr val="accent6">
                    <a:lumMod val="60000"/>
                    <a:lumOff val="40000"/>
                  </a:schemeClr>
                </a:solidFill>
              </a:rPr>
              <a:t>Facilita MEF / MINEM / MINAM / RREE</a:t>
            </a:r>
            <a:endParaRPr lang="es-PE" dirty="0"/>
          </a:p>
        </p:txBody>
      </p:sp>
      <p:sp>
        <p:nvSpPr>
          <p:cNvPr id="3" name="2 Marcador de contenido"/>
          <p:cNvSpPr>
            <a:spLocks noGrp="1"/>
          </p:cNvSpPr>
          <p:nvPr>
            <p:ph idx="1"/>
          </p:nvPr>
        </p:nvSpPr>
        <p:spPr>
          <a:xfrm>
            <a:off x="242918" y="2285992"/>
            <a:ext cx="8686800" cy="4325112"/>
          </a:xfrm>
        </p:spPr>
        <p:txBody>
          <a:bodyPr>
            <a:normAutofit fontScale="92500"/>
          </a:bodyPr>
          <a:lstStyle/>
          <a:p>
            <a:r>
              <a:rPr lang="es-PE" dirty="0" smtClean="0"/>
              <a:t>Paradigma: “</a:t>
            </a:r>
            <a:r>
              <a:rPr lang="es-PE" dirty="0" smtClean="0">
                <a:solidFill>
                  <a:srgbClr val="FF0000"/>
                </a:solidFill>
              </a:rPr>
              <a:t>Independencia Energética Familiar</a:t>
            </a:r>
            <a:r>
              <a:rPr lang="es-PE" dirty="0" smtClean="0"/>
              <a:t>, mejor estrategia para reducir la vulnerabilidad social al CC”</a:t>
            </a:r>
          </a:p>
          <a:p>
            <a:r>
              <a:rPr lang="es-PE" dirty="0" smtClean="0"/>
              <a:t>Sistema </a:t>
            </a:r>
            <a:r>
              <a:rPr lang="es-PE" dirty="0" smtClean="0"/>
              <a:t>Financiero de intercambios  de Energía, Genera [COFIDE, BN, ASBANC, FPCMAC, etc.]</a:t>
            </a:r>
          </a:p>
          <a:p>
            <a:r>
              <a:rPr lang="es-PE" dirty="0" smtClean="0"/>
              <a:t>Retribuye el Voluntariado de remediación ambiental de  ecosistemas: ej. Restauración glaciar, forestación de montañas y costera, de desiertos, Andenes y Canales</a:t>
            </a:r>
          </a:p>
          <a:p>
            <a:r>
              <a:rPr lang="es-PE" dirty="0" smtClean="0">
                <a:solidFill>
                  <a:srgbClr val="0070C0"/>
                </a:solidFill>
              </a:rPr>
              <a:t>Certificación Instrumentada desde GORE, MP, MD...</a:t>
            </a:r>
          </a:p>
          <a:p>
            <a:pPr algn="ctr"/>
            <a:r>
              <a:rPr lang="es-PE" dirty="0" smtClean="0">
                <a:solidFill>
                  <a:srgbClr val="00B050"/>
                </a:solidFill>
              </a:rPr>
              <a:t>Participación Concertada de la Banca con Proveedores de sistemas de energía limpia, renovable.</a:t>
            </a:r>
          </a:p>
          <a:p>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28604"/>
            <a:ext cx="8229600" cy="1066800"/>
          </a:xfrm>
        </p:spPr>
        <p:txBody>
          <a:bodyPr>
            <a:normAutofit fontScale="90000"/>
          </a:bodyPr>
          <a:lstStyle/>
          <a:p>
            <a:r>
              <a:rPr lang="es-PE" dirty="0" smtClean="0"/>
              <a:t>Retos para Promover la 		Economía Verde - Ecológica </a:t>
            </a:r>
            <a:endParaRPr lang="es-PE" dirty="0"/>
          </a:p>
        </p:txBody>
      </p:sp>
      <p:sp>
        <p:nvSpPr>
          <p:cNvPr id="3" name="2 Marcador de contenido"/>
          <p:cNvSpPr>
            <a:spLocks noGrp="1"/>
          </p:cNvSpPr>
          <p:nvPr>
            <p:ph idx="1"/>
          </p:nvPr>
        </p:nvSpPr>
        <p:spPr>
          <a:xfrm>
            <a:off x="0" y="1903433"/>
            <a:ext cx="9144000" cy="4954567"/>
          </a:xfrm>
        </p:spPr>
        <p:txBody>
          <a:bodyPr>
            <a:normAutofit fontScale="92500"/>
          </a:bodyPr>
          <a:lstStyle/>
          <a:p>
            <a:r>
              <a:rPr lang="es-PE" dirty="0" smtClean="0">
                <a:solidFill>
                  <a:schemeClr val="accent5">
                    <a:lumMod val="75000"/>
                  </a:schemeClr>
                </a:solidFill>
              </a:rPr>
              <a:t>Es necesaria RSE Bancaria creando productos  financieros </a:t>
            </a:r>
            <a:r>
              <a:rPr lang="es-PE" dirty="0" smtClean="0">
                <a:solidFill>
                  <a:srgbClr val="00B050"/>
                </a:solidFill>
              </a:rPr>
              <a:t>que acerquen capitales verde$ al ciudadano corriente</a:t>
            </a:r>
          </a:p>
          <a:p>
            <a:r>
              <a:rPr lang="es-PE" dirty="0" smtClean="0">
                <a:solidFill>
                  <a:srgbClr val="C00000"/>
                </a:solidFill>
              </a:rPr>
              <a:t>Confianza</a:t>
            </a:r>
            <a:r>
              <a:rPr lang="es-PE" dirty="0" smtClean="0"/>
              <a:t> de la Banca en la rentabilidad de SER 	Sistemas a Energía Renovable.</a:t>
            </a:r>
          </a:p>
          <a:p>
            <a:r>
              <a:rPr lang="es-PE" dirty="0" smtClean="0">
                <a:solidFill>
                  <a:srgbClr val="00B050"/>
                </a:solidFill>
              </a:rPr>
              <a:t>Capitales Verde$, </a:t>
            </a:r>
            <a:r>
              <a:rPr lang="es-PE" dirty="0">
                <a:solidFill>
                  <a:srgbClr val="00B050"/>
                </a:solidFill>
              </a:rPr>
              <a:t>Fondos del </a:t>
            </a:r>
            <a:r>
              <a:rPr lang="es-PE" dirty="0" smtClean="0">
                <a:solidFill>
                  <a:srgbClr val="00B050"/>
                </a:solidFill>
              </a:rPr>
              <a:t>Clima ecológico ambientales</a:t>
            </a:r>
            <a:r>
              <a:rPr lang="es-PE" dirty="0">
                <a:solidFill>
                  <a:srgbClr val="00B050"/>
                </a:solidFill>
              </a:rPr>
              <a:t>, son de bajo interés de préstamo y </a:t>
            </a:r>
            <a:r>
              <a:rPr lang="es-PE" dirty="0" smtClean="0">
                <a:solidFill>
                  <a:srgbClr val="00B050"/>
                </a:solidFill>
              </a:rPr>
              <a:t>retorno</a:t>
            </a:r>
            <a:r>
              <a:rPr lang="es-PE" dirty="0" smtClean="0"/>
              <a:t>. </a:t>
            </a:r>
          </a:p>
          <a:p>
            <a:pPr algn="ctr"/>
            <a:r>
              <a:rPr lang="es-PE" dirty="0" smtClean="0">
                <a:solidFill>
                  <a:schemeClr val="accent6">
                    <a:lumMod val="75000"/>
                  </a:schemeClr>
                </a:solidFill>
              </a:rPr>
              <a:t>Empresa </a:t>
            </a:r>
            <a:r>
              <a:rPr lang="es-PE" dirty="0">
                <a:solidFill>
                  <a:schemeClr val="accent6">
                    <a:lumMod val="75000"/>
                  </a:schemeClr>
                </a:solidFill>
              </a:rPr>
              <a:t>que </a:t>
            </a:r>
            <a:r>
              <a:rPr lang="es-PE" dirty="0" smtClean="0">
                <a:solidFill>
                  <a:schemeClr val="accent6">
                    <a:lumMod val="75000"/>
                  </a:schemeClr>
                </a:solidFill>
              </a:rPr>
              <a:t>oferte sistemas </a:t>
            </a:r>
            <a:r>
              <a:rPr lang="es-PE" dirty="0">
                <a:solidFill>
                  <a:schemeClr val="accent6">
                    <a:lumMod val="75000"/>
                  </a:schemeClr>
                </a:solidFill>
              </a:rPr>
              <a:t>a </a:t>
            </a:r>
            <a:r>
              <a:rPr lang="es-PE" dirty="0" smtClean="0">
                <a:solidFill>
                  <a:schemeClr val="accent6">
                    <a:lumMod val="75000"/>
                  </a:schemeClr>
                </a:solidFill>
              </a:rPr>
              <a:t>energía renovable SER limpia-certificada, debe capacitarse y operar como intermediario financiero IF por ley</a:t>
            </a:r>
            <a:r>
              <a:rPr lang="es-PE" dirty="0" smtClean="0"/>
              <a:t>.</a:t>
            </a:r>
          </a:p>
          <a:p>
            <a:pPr algn="ctr"/>
            <a:r>
              <a:rPr lang="es-PE" dirty="0" smtClean="0">
                <a:solidFill>
                  <a:schemeClr val="accent1"/>
                </a:solidFill>
              </a:rPr>
              <a:t>“Paradigma: Independencia Energética Familiar, como estrategia para reducir la vulnerabilidad social al CC”</a:t>
            </a:r>
          </a:p>
          <a:p>
            <a:endParaRPr lang="es-PE" dirty="0"/>
          </a:p>
          <a:p>
            <a:endParaRPr lang="es-P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42918"/>
            <a:ext cx="8686800" cy="1066800"/>
          </a:xfrm>
        </p:spPr>
        <p:txBody>
          <a:bodyPr>
            <a:normAutofit fontScale="90000"/>
          </a:bodyPr>
          <a:lstStyle/>
          <a:p>
            <a:r>
              <a:rPr lang="es-PE" dirty="0" smtClean="0"/>
              <a:t>Transacción Ecológica con Ciudadanos A </a:t>
            </a:r>
            <a:r>
              <a:rPr lang="es-PE" dirty="0" smtClean="0">
                <a:solidFill>
                  <a:schemeClr val="accent6">
                    <a:lumMod val="60000"/>
                    <a:lumOff val="40000"/>
                  </a:schemeClr>
                </a:solidFill>
              </a:rPr>
              <a:t>Facilita MEF / MINEM / MINAM / RREE</a:t>
            </a:r>
            <a:endParaRPr lang="es-PE" dirty="0"/>
          </a:p>
        </p:txBody>
      </p:sp>
      <p:sp>
        <p:nvSpPr>
          <p:cNvPr id="3" name="2 Marcador de contenido"/>
          <p:cNvSpPr>
            <a:spLocks noGrp="1"/>
          </p:cNvSpPr>
          <p:nvPr>
            <p:ph idx="1"/>
          </p:nvPr>
        </p:nvSpPr>
        <p:spPr>
          <a:xfrm>
            <a:off x="142844" y="2175722"/>
            <a:ext cx="8686800" cy="4325112"/>
          </a:xfrm>
        </p:spPr>
        <p:txBody>
          <a:bodyPr>
            <a:normAutofit fontScale="92500" lnSpcReduction="10000"/>
          </a:bodyPr>
          <a:lstStyle/>
          <a:p>
            <a:r>
              <a:rPr lang="es-PE" dirty="0" smtClean="0">
                <a:solidFill>
                  <a:schemeClr val="accent1"/>
                </a:solidFill>
              </a:rPr>
              <a:t>Paradigma: “Independencia Energética Familiar, mejor estrategia para reducir la vulnerabilidad social al CC”</a:t>
            </a:r>
          </a:p>
          <a:p>
            <a:r>
              <a:rPr lang="es-PE" dirty="0" smtClean="0">
                <a:solidFill>
                  <a:schemeClr val="accent1"/>
                </a:solidFill>
              </a:rPr>
              <a:t>Sistema </a:t>
            </a:r>
            <a:r>
              <a:rPr lang="es-PE" dirty="0" smtClean="0">
                <a:solidFill>
                  <a:schemeClr val="accent1"/>
                </a:solidFill>
              </a:rPr>
              <a:t>Financiero de intercambio  Energético Generado x [COFIDE, BCR, BN, ASBANC, FPCMAC, etc.] Y Poblaciones</a:t>
            </a:r>
          </a:p>
          <a:p>
            <a:r>
              <a:rPr lang="es-PE" dirty="0" smtClean="0">
                <a:solidFill>
                  <a:schemeClr val="accent1"/>
                </a:solidFill>
              </a:rPr>
              <a:t>Retribuir Voluntariados  por ecosistemas remediados: ej. Mitigación glaciar y forestación de montañas, costera, de desiertos, conservación de canales.</a:t>
            </a:r>
          </a:p>
          <a:p>
            <a:r>
              <a:rPr lang="es-PE" dirty="0" smtClean="0">
                <a:solidFill>
                  <a:schemeClr val="accent1"/>
                </a:solidFill>
              </a:rPr>
              <a:t>Certificación Instrumentada desde GORE, MP, MD...</a:t>
            </a:r>
          </a:p>
          <a:p>
            <a:r>
              <a:rPr lang="es-PE" dirty="0" smtClean="0">
                <a:solidFill>
                  <a:schemeClr val="accent1"/>
                </a:solidFill>
              </a:rPr>
              <a:t>Participación Concertada de la Banca con Proveedores  IF de sistemas de energía limpia, renovable.</a:t>
            </a:r>
          </a:p>
          <a:p>
            <a:endParaRPr lang="es-PE"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1143000"/>
          </a:xfrm>
        </p:spPr>
        <p:txBody>
          <a:bodyPr/>
          <a:lstStyle/>
          <a:p>
            <a:r>
              <a:rPr lang="es-PE" dirty="0" smtClean="0">
                <a:solidFill>
                  <a:schemeClr val="accent1">
                    <a:lumMod val="50000"/>
                  </a:schemeClr>
                </a:solidFill>
              </a:rPr>
              <a:t>AAA con ACC del</a:t>
            </a:r>
            <a:r>
              <a:rPr lang="es-PE" dirty="0" smtClean="0">
                <a:solidFill>
                  <a:schemeClr val="accent1">
                    <a:lumMod val="50000"/>
                  </a:schemeClr>
                </a:solidFill>
              </a:rPr>
              <a:t> MRV</a:t>
            </a:r>
            <a:endParaRPr lang="es-PE" dirty="0">
              <a:solidFill>
                <a:schemeClr val="accent1">
                  <a:lumMod val="50000"/>
                </a:schemeClr>
              </a:solidFill>
            </a:endParaRPr>
          </a:p>
        </p:txBody>
      </p:sp>
      <p:sp>
        <p:nvSpPr>
          <p:cNvPr id="3" name="2 Marcador de contenido"/>
          <p:cNvSpPr>
            <a:spLocks noGrp="1"/>
          </p:cNvSpPr>
          <p:nvPr>
            <p:ph idx="1"/>
          </p:nvPr>
        </p:nvSpPr>
        <p:spPr>
          <a:xfrm>
            <a:off x="357158" y="1357298"/>
            <a:ext cx="8401080" cy="5143536"/>
          </a:xfrm>
        </p:spPr>
        <p:txBody>
          <a:bodyPr>
            <a:normAutofit fontScale="92500" lnSpcReduction="10000"/>
          </a:bodyPr>
          <a:lstStyle/>
          <a:p>
            <a:r>
              <a:rPr lang="es-PE" dirty="0" smtClean="0"/>
              <a:t>AAA requieren Liderazgo </a:t>
            </a:r>
            <a:r>
              <a:rPr lang="es-PE" dirty="0" smtClean="0"/>
              <a:t>de Autoridades y Lideres locales Acordes en el propósito de sanear el territorio</a:t>
            </a:r>
          </a:p>
          <a:p>
            <a:r>
              <a:rPr lang="es-PE" dirty="0" smtClean="0"/>
              <a:t>Identificación de zonas de tratamiento prioritario, zonas de relave, biodigestor familiar, etc.</a:t>
            </a:r>
          </a:p>
          <a:p>
            <a:pPr algn="just"/>
            <a:r>
              <a:rPr lang="es-PE" dirty="0" smtClean="0">
                <a:solidFill>
                  <a:schemeClr val="accent1">
                    <a:lumMod val="75000"/>
                  </a:schemeClr>
                </a:solidFill>
              </a:rPr>
              <a:t>Para </a:t>
            </a:r>
            <a:r>
              <a:rPr lang="es-PE" dirty="0" smtClean="0">
                <a:solidFill>
                  <a:schemeClr val="accent1">
                    <a:lumMod val="75000"/>
                  </a:schemeClr>
                </a:solidFill>
              </a:rPr>
              <a:t>Garantizar Ejecutar Tareas Acordadas AAA,  requiere Monitoreo, Reporte, Verificación MRV.</a:t>
            </a:r>
          </a:p>
          <a:p>
            <a:pPr algn="just"/>
            <a:r>
              <a:rPr lang="es-PE" dirty="0" smtClean="0">
                <a:solidFill>
                  <a:schemeClr val="accent1">
                    <a:lumMod val="75000"/>
                  </a:schemeClr>
                </a:solidFill>
              </a:rPr>
              <a:t>El ACC Aseguramiento del Control de Calidad brinda Asesoramiento para implementar SCC Sistemas de Control de Calidad q” realicen MR Monitoreo y Reporte- Acuerdos Institucionales-</a:t>
            </a:r>
          </a:p>
          <a:p>
            <a:pPr algn="just"/>
            <a:endParaRPr lang="es-PE" dirty="0" smtClean="0">
              <a:solidFill>
                <a:schemeClr val="accent1">
                  <a:lumMod val="75000"/>
                </a:schemeClr>
              </a:solidFill>
            </a:endParaRPr>
          </a:p>
          <a:p>
            <a:pPr algn="ctr"/>
            <a:r>
              <a:rPr lang="es-PE" dirty="0" smtClean="0">
                <a:solidFill>
                  <a:schemeClr val="accent1">
                    <a:lumMod val="75000"/>
                  </a:schemeClr>
                </a:solidFill>
              </a:rPr>
              <a:t>El Asegurador, persona encargada de Verificar, profesional independiente con criterio técnico.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428604"/>
            <a:ext cx="8229600" cy="1066800"/>
          </a:xfrm>
        </p:spPr>
        <p:txBody>
          <a:bodyPr/>
          <a:lstStyle/>
          <a:p>
            <a:r>
              <a:rPr lang="es-PE" dirty="0" smtClean="0"/>
              <a:t>ACC en AAA</a:t>
            </a:r>
            <a:endParaRPr lang="es-PE" dirty="0"/>
          </a:p>
        </p:txBody>
      </p:sp>
      <p:sp>
        <p:nvSpPr>
          <p:cNvPr id="3" name="2 Marcador de contenido"/>
          <p:cNvSpPr>
            <a:spLocks noGrp="1"/>
          </p:cNvSpPr>
          <p:nvPr>
            <p:ph idx="1"/>
          </p:nvPr>
        </p:nvSpPr>
        <p:spPr>
          <a:xfrm>
            <a:off x="571472" y="1571612"/>
            <a:ext cx="8572528" cy="5500726"/>
          </a:xfrm>
        </p:spPr>
        <p:txBody>
          <a:bodyPr>
            <a:normAutofit/>
          </a:bodyPr>
          <a:lstStyle/>
          <a:p>
            <a:r>
              <a:rPr lang="es-PE" dirty="0" smtClean="0">
                <a:solidFill>
                  <a:srgbClr val="00B050"/>
                </a:solidFill>
              </a:rPr>
              <a:t>El SCC de AAA se basa en la transparencia. El Monitoreo es el ejercicio de la FC Fiscalización Ciudadana, de Reportes en tiempo real, SAT de cumplimento de Acuerdos, actualizado en línea</a:t>
            </a:r>
          </a:p>
          <a:p>
            <a:pPr algn="ctr"/>
            <a:r>
              <a:rPr lang="es-PE" dirty="0" smtClean="0"/>
              <a:t> </a:t>
            </a:r>
            <a:r>
              <a:rPr lang="es-PE" dirty="0" smtClean="0">
                <a:solidFill>
                  <a:schemeClr val="accent1">
                    <a:lumMod val="75000"/>
                  </a:schemeClr>
                </a:solidFill>
              </a:rPr>
              <a:t>El ACC procura la existencia de las páginas o sitio web de fácil lectura, sencillo de actualizar por distintos actores, en sus componentes.</a:t>
            </a:r>
          </a:p>
          <a:p>
            <a:pPr algn="ctr"/>
            <a:endParaRPr lang="es-PE" dirty="0" smtClean="0">
              <a:solidFill>
                <a:schemeClr val="accent1">
                  <a:lumMod val="75000"/>
                </a:schemeClr>
              </a:solidFill>
            </a:endParaRPr>
          </a:p>
          <a:p>
            <a:r>
              <a:rPr lang="es-PE" dirty="0" smtClean="0">
                <a:solidFill>
                  <a:schemeClr val="accent5">
                    <a:lumMod val="75000"/>
                  </a:schemeClr>
                </a:solidFill>
              </a:rPr>
              <a:t>El Asegurador actúa de interlocutor entre la Ciudadanía y las Instituciones, Verificando se cumplan Amplios Acuerdos Ambientales AAA, 	que parten de un </a:t>
            </a:r>
            <a:r>
              <a:rPr lang="es-PE" dirty="0" smtClean="0"/>
              <a:t>SCC-ONLINE-Acordado</a:t>
            </a:r>
            <a:r>
              <a:rPr lang="es-PE" dirty="0" smtClean="0">
                <a:solidFill>
                  <a:schemeClr val="accent5">
                    <a:lumMod val="75000"/>
                  </a:schemeClr>
                </a:solidFill>
              </a:rPr>
              <a:t>.</a:t>
            </a:r>
          </a:p>
          <a:p>
            <a:pPr>
              <a:buNone/>
            </a:pP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3 Marcador de contenido"/>
          <p:cNvPicPr>
            <a:picLocks noGrp="1"/>
          </p:cNvPicPr>
          <p:nvPr>
            <p:ph idx="1"/>
          </p:nvPr>
        </p:nvPicPr>
        <p:blipFill>
          <a:blip r:embed="rId3"/>
          <a:srcRect/>
          <a:stretch>
            <a:fillRect/>
          </a:stretch>
        </p:blipFill>
        <p:spPr bwMode="auto">
          <a:xfrm>
            <a:off x="285720" y="642918"/>
            <a:ext cx="8501122" cy="6215082"/>
          </a:xfrm>
          <a:prstGeom prst="rect">
            <a:avLst/>
          </a:prstGeom>
          <a:noFill/>
          <a:ln w="9525">
            <a:noFill/>
            <a:miter lim="800000"/>
            <a:headEnd/>
            <a:tailEnd/>
          </a:ln>
        </p:spPr>
      </p:pic>
      <p:sp>
        <p:nvSpPr>
          <p:cNvPr id="6" name="5 CuadroTexto"/>
          <p:cNvSpPr txBox="1"/>
          <p:nvPr/>
        </p:nvSpPr>
        <p:spPr>
          <a:xfrm>
            <a:off x="71406" y="357166"/>
            <a:ext cx="5572164" cy="369332"/>
          </a:xfrm>
          <a:prstGeom prst="rect">
            <a:avLst/>
          </a:prstGeom>
          <a:noFill/>
        </p:spPr>
        <p:txBody>
          <a:bodyPr wrap="square" rtlCol="0">
            <a:spAutoFit/>
          </a:bodyPr>
          <a:lstStyle/>
          <a:p>
            <a:r>
              <a:rPr lang="es-PE" b="1" dirty="0" smtClean="0"/>
              <a:t>Ciencia-Política-Practica son lo mismo en CC</a:t>
            </a:r>
            <a:endParaRPr lang="es-PE" b="1" dirty="0"/>
          </a:p>
        </p:txBody>
      </p:sp>
      <p:sp>
        <p:nvSpPr>
          <p:cNvPr id="5" name="4 CuadroTexto"/>
          <p:cNvSpPr txBox="1"/>
          <p:nvPr/>
        </p:nvSpPr>
        <p:spPr>
          <a:xfrm>
            <a:off x="2786050" y="3643314"/>
            <a:ext cx="814647" cy="369332"/>
          </a:xfrm>
          <a:prstGeom prst="rect">
            <a:avLst/>
          </a:prstGeom>
          <a:noFill/>
        </p:spPr>
        <p:txBody>
          <a:bodyPr wrap="none" rtlCol="0">
            <a:spAutoFit/>
          </a:bodyPr>
          <a:lstStyle/>
          <a:p>
            <a:r>
              <a:rPr lang="es-PE" dirty="0" smtClean="0"/>
              <a:t>cop20</a:t>
            </a:r>
            <a:endParaRPr lang="es-PE" dirty="0"/>
          </a:p>
        </p:txBody>
      </p:sp>
      <p:sp>
        <p:nvSpPr>
          <p:cNvPr id="8" name="7 CuadroTexto"/>
          <p:cNvSpPr txBox="1"/>
          <p:nvPr/>
        </p:nvSpPr>
        <p:spPr>
          <a:xfrm>
            <a:off x="3643306" y="3286124"/>
            <a:ext cx="772969" cy="369332"/>
          </a:xfrm>
          <a:prstGeom prst="rect">
            <a:avLst/>
          </a:prstGeom>
          <a:noFill/>
        </p:spPr>
        <p:txBody>
          <a:bodyPr wrap="none" rtlCol="0">
            <a:spAutoFit/>
          </a:bodyPr>
          <a:lstStyle/>
          <a:p>
            <a:r>
              <a:rPr lang="es-PE" dirty="0" smtClean="0"/>
              <a:t>cop21</a:t>
            </a:r>
            <a:endParaRPr lang="es-PE" dirty="0"/>
          </a:p>
        </p:txBody>
      </p:sp>
      <p:sp>
        <p:nvSpPr>
          <p:cNvPr id="9" name="8 CuadroTexto"/>
          <p:cNvSpPr txBox="1"/>
          <p:nvPr/>
        </p:nvSpPr>
        <p:spPr>
          <a:xfrm>
            <a:off x="4357686" y="3786190"/>
            <a:ext cx="1149674" cy="369332"/>
          </a:xfrm>
          <a:prstGeom prst="rect">
            <a:avLst/>
          </a:prstGeom>
          <a:noFill/>
        </p:spPr>
        <p:txBody>
          <a:bodyPr wrap="none" rtlCol="0">
            <a:spAutoFit/>
          </a:bodyPr>
          <a:lstStyle/>
          <a:p>
            <a:r>
              <a:rPr lang="es-PE" dirty="0" smtClean="0"/>
              <a:t>Perú2017</a:t>
            </a:r>
            <a:endParaRPr lang="es-P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785794"/>
            <a:ext cx="8929718" cy="1143008"/>
          </a:xfrm>
        </p:spPr>
        <p:txBody>
          <a:bodyPr>
            <a:normAutofit fontScale="90000"/>
          </a:bodyPr>
          <a:lstStyle/>
          <a:p>
            <a:pPr algn="r"/>
            <a:r>
              <a:rPr lang="es-PE" dirty="0" smtClean="0">
                <a:solidFill>
                  <a:srgbClr val="FF0000"/>
                </a:solidFill>
              </a:rPr>
              <a:t>Porque GTM </a:t>
            </a:r>
            <a:r>
              <a:rPr lang="es-PE" dirty="0" smtClean="0">
                <a:solidFill>
                  <a:srgbClr val="FF0000"/>
                </a:solidFill>
              </a:rPr>
              <a:t>Participaría </a:t>
            </a:r>
            <a:r>
              <a:rPr lang="es-PE" dirty="0" smtClean="0">
                <a:solidFill>
                  <a:srgbClr val="FF0000"/>
                </a:solidFill>
              </a:rPr>
              <a:t>y </a:t>
            </a:r>
            <a:r>
              <a:rPr lang="es-PE" dirty="0" smtClean="0">
                <a:solidFill>
                  <a:srgbClr val="FF0000"/>
                </a:solidFill>
              </a:rPr>
              <a:t>Apoyaría </a:t>
            </a:r>
            <a:r>
              <a:rPr lang="es-PE" dirty="0" smtClean="0">
                <a:solidFill>
                  <a:srgbClr val="FF0000"/>
                </a:solidFill>
              </a:rPr>
              <a:t>SANA:</a:t>
            </a:r>
            <a:endParaRPr lang="es-PE" dirty="0">
              <a:solidFill>
                <a:srgbClr val="FF0000"/>
              </a:solidFill>
            </a:endParaRPr>
          </a:p>
        </p:txBody>
      </p:sp>
      <p:sp>
        <p:nvSpPr>
          <p:cNvPr id="3" name="2 Marcador de contenido"/>
          <p:cNvSpPr>
            <a:spLocks noGrp="1"/>
          </p:cNvSpPr>
          <p:nvPr>
            <p:ph idx="1"/>
          </p:nvPr>
        </p:nvSpPr>
        <p:spPr>
          <a:xfrm>
            <a:off x="179544" y="2000240"/>
            <a:ext cx="8964488" cy="4714908"/>
          </a:xfrm>
        </p:spPr>
        <p:txBody>
          <a:bodyPr>
            <a:normAutofit fontScale="85000" lnSpcReduction="10000"/>
          </a:bodyPr>
          <a:lstStyle/>
          <a:p>
            <a:pPr algn="ctr"/>
            <a:r>
              <a:rPr lang="es-PE" dirty="0" smtClean="0"/>
              <a:t>Para ejecutar prácticas de remediación ambiental públicas, que aseguren el funcionamiento de fuentes de agua ancestral promoviendo la participación certificada de ciudadanos, la academia, colegios, comunidades, el turismo ecológico-científico, mejorando la resiliencia de ecosistemas y  del	 poblador peruano ante el Calentamiento Climático. </a:t>
            </a:r>
          </a:p>
          <a:p>
            <a:r>
              <a:rPr lang="es-PE" dirty="0" smtClean="0"/>
              <a:t>La propuesta ha sido evaluada en el país, para adaptarnos a  un fenómeno interno adverso, originado en causas externas.</a:t>
            </a:r>
          </a:p>
          <a:p>
            <a:endParaRPr lang="es-PE" dirty="0" smtClean="0"/>
          </a:p>
          <a:p>
            <a:r>
              <a:rPr lang="es-PE" b="1" dirty="0" smtClean="0">
                <a:solidFill>
                  <a:srgbClr val="002060"/>
                </a:solidFill>
              </a:rPr>
              <a:t>Promueve Acción- Certificada, Ciudadanía Ambiental</a:t>
            </a:r>
          </a:p>
          <a:p>
            <a:endParaRPr lang="es-PE" b="1" dirty="0" smtClean="0">
              <a:solidFill>
                <a:srgbClr val="002060"/>
              </a:solidFill>
            </a:endParaRPr>
          </a:p>
          <a:p>
            <a:pPr algn="ctr"/>
            <a:r>
              <a:rPr lang="es-PE" b="1" dirty="0" smtClean="0">
                <a:solidFill>
                  <a:srgbClr val="002060"/>
                </a:solidFill>
              </a:rPr>
              <a:t> Integra Políticas y Estrategias Nacionales de   Cambio Climático, Desertificación y Biodiversidad </a:t>
            </a:r>
            <a:endParaRPr lang="es-PE" b="1" dirty="0" smtClean="0"/>
          </a:p>
          <a:p>
            <a:endParaRPr lang="es-PE" dirty="0" smtClean="0"/>
          </a:p>
          <a:p>
            <a:endParaRPr lang="es-PE"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Rol de la Sociedad Civil</a:t>
            </a:r>
            <a:endParaRPr lang="es-PE" dirty="0"/>
          </a:p>
        </p:txBody>
      </p:sp>
      <p:sp>
        <p:nvSpPr>
          <p:cNvPr id="3" name="2 Marcador de contenido"/>
          <p:cNvSpPr>
            <a:spLocks noGrp="1"/>
          </p:cNvSpPr>
          <p:nvPr>
            <p:ph idx="1"/>
          </p:nvPr>
        </p:nvSpPr>
        <p:spPr>
          <a:xfrm>
            <a:off x="457200" y="1974871"/>
            <a:ext cx="8686800" cy="4525963"/>
          </a:xfrm>
        </p:spPr>
        <p:txBody>
          <a:bodyPr/>
          <a:lstStyle/>
          <a:p>
            <a:r>
              <a:rPr lang="es-PE" dirty="0" smtClean="0"/>
              <a:t>Identificadas como positivas para la salud de los ecosistemas peruanos, tareas propuestas por la estrategia SANA, la sociedad civil se compromete a difundir, concertar e Implementar, el programa SANA, a lo largo del territorio.</a:t>
            </a:r>
          </a:p>
          <a:p>
            <a:r>
              <a:rPr lang="es-PE" dirty="0" smtClean="0"/>
              <a:t>Además, a facilitar la vigilancia de AAA que se den lugar, </a:t>
            </a:r>
            <a:r>
              <a:rPr lang="es-PE" smtClean="0"/>
              <a:t>garantizando su </a:t>
            </a:r>
            <a:r>
              <a:rPr lang="es-PE" dirty="0" smtClean="0"/>
              <a:t>cumplimento.</a:t>
            </a:r>
            <a:endParaRPr lang="es-P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57166"/>
            <a:ext cx="8229600" cy="1066800"/>
          </a:xfrm>
        </p:spPr>
        <p:txBody>
          <a:bodyPr>
            <a:normAutofit/>
          </a:bodyPr>
          <a:lstStyle/>
          <a:p>
            <a:pPr algn="l"/>
            <a:r>
              <a:rPr lang="es-PE" dirty="0" smtClean="0"/>
              <a:t>Aporte de la Academia</a:t>
            </a:r>
            <a:endParaRPr lang="es-PE" dirty="0"/>
          </a:p>
        </p:txBody>
      </p:sp>
      <p:sp>
        <p:nvSpPr>
          <p:cNvPr id="3" name="2 Marcador de contenido"/>
          <p:cNvSpPr>
            <a:spLocks noGrp="1"/>
          </p:cNvSpPr>
          <p:nvPr>
            <p:ph idx="1"/>
          </p:nvPr>
        </p:nvSpPr>
        <p:spPr>
          <a:xfrm>
            <a:off x="457200" y="1600200"/>
            <a:ext cx="8229600" cy="5257800"/>
          </a:xfrm>
        </p:spPr>
        <p:txBody>
          <a:bodyPr>
            <a:normAutofit/>
          </a:bodyPr>
          <a:lstStyle/>
          <a:p>
            <a:r>
              <a:rPr lang="es-PE" dirty="0" smtClean="0"/>
              <a:t>Facilitar desarrollos de tesis al alumnado</a:t>
            </a:r>
          </a:p>
          <a:p>
            <a:r>
              <a:rPr lang="es-PE" dirty="0" smtClean="0"/>
              <a:t>Desarrollo de métrica ecológica de energía, Implicancias en política ambiental y del clima</a:t>
            </a:r>
          </a:p>
          <a:p>
            <a:r>
              <a:rPr lang="es-PE" dirty="0" smtClean="0"/>
              <a:t>Modelación dinámica de la superficie glaciar </a:t>
            </a:r>
          </a:p>
          <a:p>
            <a:r>
              <a:rPr lang="es-PE" dirty="0" smtClean="0"/>
              <a:t>Modelación de la circulación atmosférica en la Cordillera Andina</a:t>
            </a:r>
          </a:p>
          <a:p>
            <a:r>
              <a:rPr lang="es-PE" dirty="0" smtClean="0"/>
              <a:t>Desarrollo de Vehículos aéreos no tripulados</a:t>
            </a:r>
          </a:p>
          <a:p>
            <a:r>
              <a:rPr lang="es-PE" dirty="0" smtClean="0"/>
              <a:t>Desarrollo de instrumentación atmosférica </a:t>
            </a:r>
          </a:p>
          <a:p>
            <a:r>
              <a:rPr lang="es-PE" dirty="0" smtClean="0"/>
              <a:t>Estudio de Morrenas como material para la construcción de Terrazas-andenes peri-glaciares.</a:t>
            </a:r>
          </a:p>
          <a:p>
            <a:r>
              <a:rPr lang="es-PE" dirty="0" smtClean="0"/>
              <a:t>Etc.</a:t>
            </a:r>
          </a:p>
          <a:p>
            <a:endParaRPr lang="es-P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9288" y="3000372"/>
            <a:ext cx="3857620" cy="1066800"/>
          </a:xfrm>
        </p:spPr>
        <p:txBody>
          <a:bodyPr>
            <a:normAutofit fontScale="90000"/>
          </a:bodyPr>
          <a:lstStyle/>
          <a:p>
            <a:pPr algn="ctr"/>
            <a:r>
              <a:rPr lang="es-PE" dirty="0" smtClean="0">
                <a:solidFill>
                  <a:srgbClr val="00B050"/>
                </a:solidFill>
              </a:rPr>
              <a:t/>
            </a:r>
            <a:br>
              <a:rPr lang="es-PE" dirty="0" smtClean="0">
                <a:solidFill>
                  <a:srgbClr val="00B050"/>
                </a:solidFill>
              </a:rPr>
            </a:br>
            <a:r>
              <a:rPr lang="es-PE" dirty="0" smtClean="0">
                <a:solidFill>
                  <a:srgbClr val="92D050"/>
                </a:solidFill>
              </a:rPr>
              <a:t>Desarrollar 1 </a:t>
            </a:r>
            <a:r>
              <a:rPr lang="es-PE" b="1" dirty="0" smtClean="0">
                <a:solidFill>
                  <a:srgbClr val="00B050"/>
                </a:solidFill>
              </a:rPr>
              <a:t>Portafolio de Proyectos para Fondos A. M. </a:t>
            </a:r>
            <a:br>
              <a:rPr lang="es-PE" b="1" dirty="0" smtClean="0">
                <a:solidFill>
                  <a:srgbClr val="00B050"/>
                </a:solidFill>
              </a:rPr>
            </a:br>
            <a:r>
              <a:rPr lang="es-PE" b="1" dirty="0" smtClean="0">
                <a:solidFill>
                  <a:srgbClr val="00B050"/>
                </a:solidFill>
              </a:rPr>
              <a:t>del Clima </a:t>
            </a:r>
            <a:r>
              <a:rPr lang="es-PE" dirty="0" smtClean="0">
                <a:solidFill>
                  <a:srgbClr val="00B050"/>
                </a:solidFill>
              </a:rPr>
              <a:t/>
            </a:r>
            <a:br>
              <a:rPr lang="es-PE" dirty="0" smtClean="0">
                <a:solidFill>
                  <a:srgbClr val="00B050"/>
                </a:solidFill>
              </a:rPr>
            </a:br>
            <a:r>
              <a:rPr lang="es-PE" dirty="0" smtClean="0">
                <a:solidFill>
                  <a:srgbClr val="00B050"/>
                </a:solidFill>
              </a:rPr>
              <a:t/>
            </a:r>
            <a:br>
              <a:rPr lang="es-PE" dirty="0" smtClean="0">
                <a:solidFill>
                  <a:srgbClr val="00B050"/>
                </a:solidFill>
              </a:rPr>
            </a:br>
            <a:r>
              <a:rPr lang="es-PE" dirty="0" smtClean="0">
                <a:solidFill>
                  <a:srgbClr val="92D050"/>
                </a:solidFill>
              </a:rPr>
              <a:t>Requiere</a:t>
            </a:r>
            <a:r>
              <a:rPr lang="es-PE" dirty="0" smtClean="0">
                <a:solidFill>
                  <a:srgbClr val="00B050"/>
                </a:solidFill>
              </a:rPr>
              <a:t> </a:t>
            </a:r>
            <a:br>
              <a:rPr lang="es-PE" dirty="0" smtClean="0">
                <a:solidFill>
                  <a:srgbClr val="00B050"/>
                </a:solidFill>
              </a:rPr>
            </a:br>
            <a:r>
              <a:rPr lang="es-PE" b="1" dirty="0" smtClean="0">
                <a:solidFill>
                  <a:srgbClr val="00B050"/>
                </a:solidFill>
              </a:rPr>
              <a:t>X </a:t>
            </a:r>
            <a:br>
              <a:rPr lang="es-PE" b="1" dirty="0" smtClean="0">
                <a:solidFill>
                  <a:srgbClr val="00B050"/>
                </a:solidFill>
              </a:rPr>
            </a:br>
            <a:r>
              <a:rPr lang="es-PE" b="1" dirty="0" smtClean="0">
                <a:solidFill>
                  <a:srgbClr val="00B050"/>
                </a:solidFill>
              </a:rPr>
              <a:t>Trabajo Inter- Institucional</a:t>
            </a:r>
            <a:br>
              <a:rPr lang="es-PE" b="1" dirty="0" smtClean="0">
                <a:solidFill>
                  <a:srgbClr val="00B050"/>
                </a:solidFill>
              </a:rPr>
            </a:br>
            <a:r>
              <a:rPr lang="es-PE" b="1" dirty="0" smtClean="0">
                <a:solidFill>
                  <a:srgbClr val="00B050"/>
                </a:solidFill>
              </a:rPr>
              <a:t>en Talleres </a:t>
            </a:r>
            <a:r>
              <a:rPr lang="es-PE" dirty="0" smtClean="0"/>
              <a:t/>
            </a:r>
            <a:br>
              <a:rPr lang="es-PE" dirty="0" smtClean="0"/>
            </a:br>
            <a:endParaRPr lang="es-PE" dirty="0">
              <a:solidFill>
                <a:schemeClr val="accent2">
                  <a:lumMod val="60000"/>
                  <a:lumOff val="40000"/>
                </a:schemeClr>
              </a:solidFill>
            </a:endParaRPr>
          </a:p>
        </p:txBody>
      </p:sp>
      <p:pic>
        <p:nvPicPr>
          <p:cNvPr id="4" name="7 Imagen" descr="4sanaaaa.jpg">
            <a:hlinkClick r:id="rId3"/>
          </p:cNvPr>
          <p:cNvPicPr>
            <a:picLocks noGrp="1"/>
          </p:cNvPicPr>
          <p:nvPr>
            <p:ph idx="1"/>
          </p:nvPr>
        </p:nvPicPr>
        <p:blipFill>
          <a:blip r:embed="rId4" cstate="print"/>
          <a:stretch>
            <a:fillRect/>
          </a:stretch>
        </p:blipFill>
        <p:spPr>
          <a:xfrm>
            <a:off x="714348" y="0"/>
            <a:ext cx="3857652" cy="6858000"/>
          </a:xfrm>
          <a:prstGeom prst="rect">
            <a:avLst/>
          </a:prstGeom>
        </p:spPr>
      </p:pic>
      <p:sp>
        <p:nvSpPr>
          <p:cNvPr id="5" name="4 CuadroTexto"/>
          <p:cNvSpPr txBox="1"/>
          <p:nvPr/>
        </p:nvSpPr>
        <p:spPr>
          <a:xfrm>
            <a:off x="4429124" y="6500834"/>
            <a:ext cx="3071834" cy="369332"/>
          </a:xfrm>
          <a:prstGeom prst="rect">
            <a:avLst/>
          </a:prstGeom>
          <a:noFill/>
        </p:spPr>
        <p:txBody>
          <a:bodyPr wrap="square" rtlCol="0">
            <a:spAutoFit/>
          </a:bodyPr>
          <a:lstStyle/>
          <a:p>
            <a:r>
              <a:rPr lang="es-PE" b="1" dirty="0" smtClean="0">
                <a:solidFill>
                  <a:srgbClr val="FF0000"/>
                </a:solidFill>
              </a:rPr>
              <a:t>&lt;=Clic </a:t>
            </a:r>
            <a:r>
              <a:rPr lang="es-PE" b="1" dirty="0" err="1" smtClean="0">
                <a:solidFill>
                  <a:srgbClr val="FF0000"/>
                </a:solidFill>
              </a:rPr>
              <a:t>Allin</a:t>
            </a:r>
            <a:r>
              <a:rPr lang="es-PE" b="1" dirty="0" smtClean="0">
                <a:solidFill>
                  <a:srgbClr val="FF0000"/>
                </a:solidFill>
              </a:rPr>
              <a:t> </a:t>
            </a:r>
            <a:r>
              <a:rPr lang="es-PE" b="1" dirty="0" err="1" smtClean="0">
                <a:solidFill>
                  <a:srgbClr val="FF0000"/>
                </a:solidFill>
              </a:rPr>
              <a:t>Kausay</a:t>
            </a:r>
            <a:endParaRPr lang="es-PE" b="1" dirty="0">
              <a:solidFill>
                <a:srgbClr val="FF0000"/>
              </a:solidFill>
            </a:endParaRPr>
          </a:p>
        </p:txBody>
      </p:sp>
      <p:sp>
        <p:nvSpPr>
          <p:cNvPr id="6" name="5 CuadroTexto"/>
          <p:cNvSpPr txBox="1"/>
          <p:nvPr/>
        </p:nvSpPr>
        <p:spPr>
          <a:xfrm>
            <a:off x="1571604" y="80167"/>
            <a:ext cx="279244" cy="276999"/>
          </a:xfrm>
          <a:prstGeom prst="rect">
            <a:avLst/>
          </a:prstGeom>
          <a:noFill/>
        </p:spPr>
        <p:txBody>
          <a:bodyPr wrap="none" rtlCol="0">
            <a:spAutoFit/>
          </a:bodyPr>
          <a:lstStyle/>
          <a:p>
            <a:r>
              <a:rPr lang="es-PE" sz="1200" b="1" i="1" dirty="0" smtClean="0">
                <a:solidFill>
                  <a:schemeClr val="bg1">
                    <a:lumMod val="75000"/>
                  </a:schemeClr>
                </a:solidFill>
                <a:latin typeface="Arno Pro" pitchFamily="18" charset="0"/>
                <a:cs typeface="Arial" pitchFamily="34" charset="0"/>
              </a:rPr>
              <a:t>L</a:t>
            </a:r>
            <a:endParaRPr lang="es-PE" sz="1200" b="1" i="1" dirty="0">
              <a:solidFill>
                <a:schemeClr val="bg1">
                  <a:lumMod val="75000"/>
                </a:schemeClr>
              </a:solidFill>
              <a:latin typeface="Arno Pro" pitchFamily="18"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90498"/>
            <a:ext cx="8229600" cy="1066800"/>
          </a:xfrm>
        </p:spPr>
        <p:txBody>
          <a:bodyPr/>
          <a:lstStyle/>
          <a:p>
            <a:r>
              <a:rPr lang="es-PE" dirty="0" smtClean="0"/>
              <a:t>Conclusiones</a:t>
            </a:r>
            <a:endParaRPr lang="es-PE" dirty="0"/>
          </a:p>
        </p:txBody>
      </p:sp>
      <p:sp>
        <p:nvSpPr>
          <p:cNvPr id="3" name="2 Marcador de contenido"/>
          <p:cNvSpPr>
            <a:spLocks noGrp="1"/>
          </p:cNvSpPr>
          <p:nvPr>
            <p:ph idx="1"/>
          </p:nvPr>
        </p:nvSpPr>
        <p:spPr>
          <a:xfrm>
            <a:off x="0" y="1785926"/>
            <a:ext cx="9144000" cy="4643446"/>
          </a:xfrm>
        </p:spPr>
        <p:txBody>
          <a:bodyPr>
            <a:normAutofit/>
          </a:bodyPr>
          <a:lstStyle/>
          <a:p>
            <a:pPr marL="624078" indent="-514350">
              <a:buFont typeface="+mj-lt"/>
              <a:buAutoNum type="arabicPeriod"/>
            </a:pPr>
            <a:r>
              <a:rPr lang="es-PE" dirty="0" smtClean="0"/>
              <a:t>Es necesario someter a </a:t>
            </a:r>
            <a:r>
              <a:rPr lang="es-PE" dirty="0" smtClean="0">
                <a:solidFill>
                  <a:srgbClr val="FF0000"/>
                </a:solidFill>
              </a:rPr>
              <a:t>Referéndum</a:t>
            </a:r>
            <a:r>
              <a:rPr lang="es-PE" dirty="0" smtClean="0"/>
              <a:t> la  métrica con que tratemos el Calentamiento Climático en Perú, e igualmente...</a:t>
            </a:r>
          </a:p>
          <a:p>
            <a:pPr marL="624078" indent="-514350">
              <a:buFont typeface="+mj-lt"/>
              <a:buAutoNum type="arabicPeriod"/>
            </a:pPr>
            <a:r>
              <a:rPr lang="es-PE" dirty="0" smtClean="0"/>
              <a:t>Las acciones de mitigación peri y glaciares como la Promoción de Proyectos de Andenes y del Incremento de precipitación de Nieve por MAT</a:t>
            </a:r>
          </a:p>
          <a:p>
            <a:pPr marL="624078" indent="-514350">
              <a:buFont typeface="+mj-lt"/>
              <a:buAutoNum type="arabicPeriod"/>
            </a:pPr>
            <a:r>
              <a:rPr lang="es-PE" dirty="0" smtClean="0"/>
              <a:t>La participación obligatoria por   RSE Bancaria de un porcentaje de créditos ecológicos verde$.  </a:t>
            </a:r>
          </a:p>
          <a:p>
            <a:pPr marL="624078" indent="-514350">
              <a:buFont typeface="+mj-lt"/>
              <a:buAutoNum type="arabicPeriod"/>
            </a:pPr>
            <a:r>
              <a:rPr lang="es-PE" dirty="0" smtClean="0"/>
              <a:t>La participación concertada de la Academia con los gobiernos regionales en proyectos de reconstrucción</a:t>
            </a:r>
            <a:endParaRPr lang="es-P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0" y="1142984"/>
            <a:ext cx="9144032" cy="5715040"/>
          </a:xfrm>
          <a:prstGeom prst="rect">
            <a:avLst/>
          </a:prstGeom>
          <a:noFill/>
          <a:ln w="9525">
            <a:noFill/>
            <a:miter lim="800000"/>
            <a:headEnd/>
            <a:tailEnd/>
          </a:ln>
          <a:effectLst/>
        </p:spPr>
      </p:pic>
      <p:sp>
        <p:nvSpPr>
          <p:cNvPr id="3" name="2 Marcador de contenido"/>
          <p:cNvSpPr>
            <a:spLocks noGrp="1"/>
          </p:cNvSpPr>
          <p:nvPr>
            <p:ph idx="1"/>
          </p:nvPr>
        </p:nvSpPr>
        <p:spPr>
          <a:xfrm>
            <a:off x="0" y="2428868"/>
            <a:ext cx="8858280" cy="4143404"/>
          </a:xfrm>
        </p:spPr>
        <p:txBody>
          <a:bodyPr>
            <a:normAutofit/>
          </a:bodyPr>
          <a:lstStyle/>
          <a:p>
            <a:r>
              <a:rPr lang="es-PE" dirty="0" smtClean="0">
                <a:solidFill>
                  <a:srgbClr val="FF0000"/>
                </a:solidFill>
              </a:rPr>
              <a:t>SI UNO adopta una métrica ecológica de la energía, la comunicación con el resto del mundo se efectúa de manera coherente y armónica con la naturaleza.2k16</a:t>
            </a:r>
          </a:p>
          <a:p>
            <a:endParaRPr lang="es-PE" sz="2000" dirty="0" smtClean="0">
              <a:solidFill>
                <a:srgbClr val="FF0000"/>
              </a:solidFill>
              <a:hlinkClick r:id="rId4"/>
            </a:endParaRPr>
          </a:p>
          <a:p>
            <a:pPr>
              <a:buNone/>
            </a:pPr>
            <a:endParaRPr lang="es-PE" sz="2000" dirty="0" smtClean="0">
              <a:solidFill>
                <a:srgbClr val="FF0000"/>
              </a:solidFill>
              <a:hlinkClick r:id="rId4"/>
            </a:endParaRPr>
          </a:p>
          <a:p>
            <a:pPr>
              <a:buNone/>
            </a:pPr>
            <a:endParaRPr lang="es-PE" sz="2000" dirty="0" smtClean="0">
              <a:solidFill>
                <a:srgbClr val="FF0000"/>
              </a:solidFill>
              <a:hlinkClick r:id="rId4"/>
            </a:endParaRPr>
          </a:p>
          <a:p>
            <a:pPr>
              <a:buNone/>
            </a:pPr>
            <a:endParaRPr lang="es-PE" sz="2000" dirty="0" smtClean="0">
              <a:solidFill>
                <a:srgbClr val="FF0000"/>
              </a:solidFill>
              <a:hlinkClick r:id="rId4"/>
            </a:endParaRPr>
          </a:p>
          <a:p>
            <a:pPr>
              <a:buNone/>
            </a:pPr>
            <a:endParaRPr lang="es-PE" sz="2000" dirty="0" smtClean="0">
              <a:solidFill>
                <a:srgbClr val="FF0000"/>
              </a:solidFill>
              <a:hlinkClick r:id="rId4"/>
            </a:endParaRPr>
          </a:p>
          <a:p>
            <a:pPr>
              <a:buNone/>
            </a:pPr>
            <a:endParaRPr lang="es-PE" sz="2000" dirty="0" smtClean="0">
              <a:solidFill>
                <a:srgbClr val="FF0000"/>
              </a:solidFill>
              <a:hlinkClick r:id="rId4"/>
            </a:endParaRPr>
          </a:p>
          <a:p>
            <a:pPr>
              <a:buNone/>
            </a:pPr>
            <a:r>
              <a:rPr lang="es-PE" sz="2000" dirty="0" smtClean="0">
                <a:solidFill>
                  <a:srgbClr val="FF0000"/>
                </a:solidFill>
                <a:hlinkClick r:id="rId4"/>
              </a:rPr>
              <a:t>RAVH@HVRCD.COM</a:t>
            </a:r>
            <a:endParaRPr lang="es-PE" sz="2000" dirty="0" smtClean="0">
              <a:solidFill>
                <a:srgbClr val="FF0000"/>
              </a:solidFill>
            </a:endParaRPr>
          </a:p>
          <a:p>
            <a:pPr>
              <a:buNone/>
            </a:pPr>
            <a:r>
              <a:rPr lang="es-PE" sz="2000" dirty="0" err="1" smtClean="0">
                <a:solidFill>
                  <a:srgbClr val="FF0000"/>
                </a:solidFill>
              </a:rPr>
              <a:t>Mov</a:t>
            </a:r>
            <a:r>
              <a:rPr lang="es-PE" sz="2000" dirty="0" smtClean="0">
                <a:solidFill>
                  <a:srgbClr val="FF0000"/>
                </a:solidFill>
              </a:rPr>
              <a:t> 995373451bb</a:t>
            </a:r>
            <a:endParaRPr lang="es-PE" dirty="0" smtClean="0">
              <a:solidFill>
                <a:srgbClr val="FF0000"/>
              </a:solidFill>
            </a:endParaRPr>
          </a:p>
          <a:p>
            <a:pPr>
              <a:buNone/>
            </a:pPr>
            <a:endParaRPr lang="es-PE" dirty="0" smtClean="0">
              <a:solidFill>
                <a:srgbClr val="FF0000"/>
              </a:solidFill>
            </a:endParaRPr>
          </a:p>
          <a:p>
            <a:pPr algn="r"/>
            <a:endParaRPr lang="es-PE" dirty="0" smtClean="0">
              <a:solidFill>
                <a:srgbClr val="FF0000"/>
              </a:solidFill>
            </a:endParaRPr>
          </a:p>
          <a:p>
            <a:pPr algn="r"/>
            <a:endParaRPr lang="es-PE" dirty="0" smtClean="0">
              <a:solidFill>
                <a:srgbClr val="FF0000"/>
              </a:solidFill>
            </a:endParaRPr>
          </a:p>
          <a:p>
            <a:endParaRPr lang="es-PE" dirty="0" smtClean="0">
              <a:solidFill>
                <a:srgbClr val="FF0000"/>
              </a:solidFill>
            </a:endParaRPr>
          </a:p>
          <a:p>
            <a:pPr>
              <a:buNone/>
            </a:pPr>
            <a:endParaRPr lang="es-PE" dirty="0">
              <a:solidFill>
                <a:srgbClr val="FF0000"/>
              </a:solidFill>
            </a:endParaRPr>
          </a:p>
        </p:txBody>
      </p:sp>
      <p:sp>
        <p:nvSpPr>
          <p:cNvPr id="2" name="1 Título"/>
          <p:cNvSpPr>
            <a:spLocks noGrp="1"/>
          </p:cNvSpPr>
          <p:nvPr>
            <p:ph type="title"/>
          </p:nvPr>
        </p:nvSpPr>
        <p:spPr>
          <a:xfrm>
            <a:off x="-285784" y="357166"/>
            <a:ext cx="6329378" cy="1066800"/>
          </a:xfrm>
        </p:spPr>
        <p:txBody>
          <a:bodyPr>
            <a:normAutofit/>
          </a:bodyPr>
          <a:lstStyle/>
          <a:p>
            <a:pPr algn="ctr"/>
            <a:r>
              <a:rPr lang="es-PE" dirty="0" smtClean="0">
                <a:solidFill>
                  <a:srgbClr val="00B050"/>
                </a:solidFill>
              </a:rPr>
              <a:t>Gracias por su WATA</a:t>
            </a:r>
            <a:endParaRPr lang="es-PE"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928670"/>
            <a:ext cx="8229600" cy="1066800"/>
          </a:xfrm>
        </p:spPr>
        <p:txBody>
          <a:bodyPr>
            <a:normAutofit fontScale="90000"/>
          </a:bodyPr>
          <a:lstStyle/>
          <a:p>
            <a:r>
              <a:rPr lang="es-PE" dirty="0" smtClean="0"/>
              <a:t>Contexto CC-2017 y Retroceso Glaciar </a:t>
            </a:r>
            <a:endParaRPr lang="es-PE" dirty="0"/>
          </a:p>
        </p:txBody>
      </p:sp>
      <p:sp>
        <p:nvSpPr>
          <p:cNvPr id="3" name="2 Marcador de contenido"/>
          <p:cNvSpPr>
            <a:spLocks noGrp="1"/>
          </p:cNvSpPr>
          <p:nvPr>
            <p:ph idx="1"/>
          </p:nvPr>
        </p:nvSpPr>
        <p:spPr>
          <a:xfrm>
            <a:off x="285720" y="2175722"/>
            <a:ext cx="8643966" cy="4682278"/>
          </a:xfrm>
        </p:spPr>
        <p:txBody>
          <a:bodyPr>
            <a:normAutofit fontScale="85000" lnSpcReduction="20000"/>
          </a:bodyPr>
          <a:lstStyle/>
          <a:p>
            <a:r>
              <a:rPr lang="es-PE" dirty="0" smtClean="0">
                <a:solidFill>
                  <a:srgbClr val="FF0000"/>
                </a:solidFill>
              </a:rPr>
              <a:t>Catástrofes de origen atmosférico se incrementan</a:t>
            </a:r>
          </a:p>
          <a:p>
            <a:r>
              <a:rPr lang="es-PE" b="1" dirty="0" smtClean="0">
                <a:solidFill>
                  <a:srgbClr val="FF0000"/>
                </a:solidFill>
              </a:rPr>
              <a:t>ΔT</a:t>
            </a:r>
            <a:r>
              <a:rPr lang="es-PE" b="1" dirty="0" smtClean="0">
                <a:solidFill>
                  <a:srgbClr val="FF0000"/>
                </a:solidFill>
              </a:rPr>
              <a:t>= </a:t>
            </a:r>
            <a:r>
              <a:rPr lang="es-PE" dirty="0" smtClean="0">
                <a:solidFill>
                  <a:srgbClr val="FF0000"/>
                </a:solidFill>
              </a:rPr>
              <a:t>1.2°C </a:t>
            </a:r>
            <a:r>
              <a:rPr lang="es-PE" dirty="0" smtClean="0"/>
              <a:t>=&gt;APA–PK–MC- UTCE =&gt; L.Cat.</a:t>
            </a:r>
            <a:r>
              <a:rPr lang="es-PE" b="1" dirty="0" smtClean="0">
                <a:solidFill>
                  <a:srgbClr val="FF0000"/>
                </a:solidFill>
              </a:rPr>
              <a:t>+2°C</a:t>
            </a:r>
          </a:p>
          <a:p>
            <a:r>
              <a:rPr lang="es-PE" dirty="0" smtClean="0"/>
              <a:t>CO2&gt;4010 ppm</a:t>
            </a:r>
            <a:r>
              <a:rPr lang="es-PE" u="sng" dirty="0" smtClean="0"/>
              <a:t>=</a:t>
            </a:r>
            <a:r>
              <a:rPr lang="es-PE" dirty="0" smtClean="0"/>
              <a:t> </a:t>
            </a:r>
            <a:r>
              <a:rPr lang="es-PE" u="sng" dirty="0" smtClean="0"/>
              <a:t>F</a:t>
            </a:r>
            <a:r>
              <a:rPr lang="es-PE" dirty="0" smtClean="0"/>
              <a:t>orzamiento&gt;+0.7 MW/km</a:t>
            </a:r>
            <a:r>
              <a:rPr lang="es-PE" baseline="30000" dirty="0" smtClean="0"/>
              <a:t>2  </a:t>
            </a:r>
            <a:r>
              <a:rPr lang="es-PE" dirty="0" smtClean="0">
                <a:solidFill>
                  <a:schemeClr val="bg1">
                    <a:lumMod val="65000"/>
                  </a:schemeClr>
                </a:solidFill>
              </a:rPr>
              <a:t>&lt;x6</a:t>
            </a:r>
          </a:p>
          <a:p>
            <a:pPr algn="ctr"/>
            <a:r>
              <a:rPr lang="es-PE" dirty="0" smtClean="0"/>
              <a:t>Retroceso </a:t>
            </a:r>
            <a:r>
              <a:rPr lang="es-PE" dirty="0" smtClean="0"/>
              <a:t>glaciar </a:t>
            </a:r>
            <a:r>
              <a:rPr lang="es-PE" dirty="0" smtClean="0"/>
              <a:t>40 </a:t>
            </a:r>
            <a:r>
              <a:rPr lang="es-PE" dirty="0" smtClean="0"/>
              <a:t>años últimos  </a:t>
            </a:r>
            <a:r>
              <a:rPr lang="es-PE" dirty="0" smtClean="0"/>
              <a:t>ANA 2015/40% </a:t>
            </a:r>
            <a:r>
              <a:rPr lang="es-PE" dirty="0" err="1" smtClean="0"/>
              <a:t>Sup</a:t>
            </a:r>
            <a:r>
              <a:rPr lang="es-PE" dirty="0" smtClean="0"/>
              <a:t>.</a:t>
            </a:r>
          </a:p>
          <a:p>
            <a:pPr algn="ctr"/>
            <a:r>
              <a:rPr lang="es-PE" dirty="0" smtClean="0">
                <a:solidFill>
                  <a:srgbClr val="FF0000"/>
                </a:solidFill>
              </a:rPr>
              <a:t>Pérdida Promedio “Agua-Riego”~1M$/día país </a:t>
            </a:r>
            <a:r>
              <a:rPr lang="es-PE" sz="1500" dirty="0" smtClean="0">
                <a:solidFill>
                  <a:srgbClr val="FF0000"/>
                </a:solidFill>
              </a:rPr>
              <a:t>(conam-98)</a:t>
            </a:r>
          </a:p>
          <a:p>
            <a:pPr algn="ctr"/>
            <a:r>
              <a:rPr lang="es-PE" dirty="0" smtClean="0"/>
              <a:t>Des-Regulación de la dotación de agua en estiaje y alteración patrones climáticos nacionales</a:t>
            </a:r>
          </a:p>
          <a:p>
            <a:pPr algn="ctr"/>
            <a:r>
              <a:rPr lang="es-PE" b="1" dirty="0" smtClean="0">
                <a:solidFill>
                  <a:srgbClr val="C00000"/>
                </a:solidFill>
              </a:rPr>
              <a:t>Esto </a:t>
            </a:r>
            <a:r>
              <a:rPr lang="es-PE" b="1" dirty="0" smtClean="0">
                <a:solidFill>
                  <a:srgbClr val="C00000"/>
                </a:solidFill>
              </a:rPr>
              <a:t>afecta al 60% de la población =&gt;</a:t>
            </a:r>
          </a:p>
          <a:p>
            <a:pPr algn="ctr"/>
            <a:endParaRPr lang="es-PE" b="1" dirty="0" smtClean="0">
              <a:solidFill>
                <a:srgbClr val="C00000"/>
              </a:solidFill>
            </a:endParaRPr>
          </a:p>
          <a:p>
            <a:r>
              <a:rPr lang="es-PE" dirty="0" smtClean="0"/>
              <a:t>Migración ≠&gt; vs desarrollo endógeno innovador</a:t>
            </a:r>
          </a:p>
          <a:p>
            <a:endParaRPr lang="es-PE" dirty="0" smtClean="0"/>
          </a:p>
          <a:p>
            <a:r>
              <a:rPr lang="es-PE" b="1" dirty="0" smtClean="0">
                <a:solidFill>
                  <a:srgbClr val="00B050"/>
                </a:solidFill>
              </a:rPr>
              <a:t>Requerimos remediar ecosistemas de alta montaña</a:t>
            </a:r>
          </a:p>
          <a:p>
            <a:r>
              <a:rPr lang="es-PE" dirty="0" smtClean="0"/>
              <a:t>Concertar Nuevas Dinámicas sociales : </a:t>
            </a:r>
            <a:r>
              <a:rPr lang="es-PE" dirty="0" smtClean="0">
                <a:solidFill>
                  <a:srgbClr val="00B050"/>
                </a:solidFill>
              </a:rPr>
              <a:t>Ley RSE</a:t>
            </a:r>
          </a:p>
          <a:p>
            <a:endParaRPr lang="es-PE" dirty="0" smtClean="0">
              <a:solidFill>
                <a:srgbClr val="00B05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srcRect/>
          <a:stretch>
            <a:fillRect/>
          </a:stretch>
        </p:blipFill>
        <p:spPr bwMode="auto">
          <a:xfrm>
            <a:off x="5214974" y="71438"/>
            <a:ext cx="4000496" cy="3643314"/>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0" y="71438"/>
            <a:ext cx="4071966" cy="3643314"/>
          </a:xfrm>
          <a:prstGeom prst="rect">
            <a:avLst/>
          </a:prstGeom>
          <a:noFill/>
          <a:ln w="9525">
            <a:noFill/>
            <a:miter lim="800000"/>
            <a:headEnd/>
            <a:tailEnd/>
          </a:ln>
          <a:effectLst/>
        </p:spPr>
      </p:pic>
      <p:sp>
        <p:nvSpPr>
          <p:cNvPr id="5" name="4 Rectángulo"/>
          <p:cNvSpPr/>
          <p:nvPr/>
        </p:nvSpPr>
        <p:spPr>
          <a:xfrm>
            <a:off x="1325181" y="433968"/>
            <a:ext cx="5104239" cy="923330"/>
          </a:xfrm>
          <a:prstGeom prst="rect">
            <a:avLst/>
          </a:prstGeom>
          <a:noFill/>
        </p:spPr>
        <p:txBody>
          <a:bodyPr wrap="square" lIns="91440" tIns="45720" rIns="91440" bIns="45720">
            <a:spAutoFit/>
          </a:bodyPr>
          <a:lstStyle/>
          <a:p>
            <a:pPr algn="ctr"/>
            <a:r>
              <a:rPr lang="es-ES" sz="5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Tropicales</a:t>
            </a:r>
            <a:endParaRPr lang="es-E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6" name="5 Rectángulo"/>
          <p:cNvSpPr/>
          <p:nvPr/>
        </p:nvSpPr>
        <p:spPr>
          <a:xfrm>
            <a:off x="3857652" y="1599847"/>
            <a:ext cx="1733167" cy="2400657"/>
          </a:xfrm>
          <a:prstGeom prst="rect">
            <a:avLst/>
          </a:prstGeom>
          <a:noFill/>
        </p:spPr>
        <p:txBody>
          <a:bodyPr wrap="none" lIns="91440" tIns="45720" rIns="91440" bIns="45720">
            <a:spAutoFit/>
          </a:bodyPr>
          <a:lstStyle/>
          <a:p>
            <a:pPr algn="ctr"/>
            <a:r>
              <a:rPr lang="es-ES" sz="2400" b="1" cap="none" spc="0" dirty="0" smtClean="0">
                <a:ln w="18000">
                  <a:solidFill>
                    <a:schemeClr val="tx2">
                      <a:lumMod val="60000"/>
                      <a:lumOff val="40000"/>
                    </a:schemeClr>
                  </a:solidFill>
                  <a:prstDash val="solid"/>
                  <a:miter lim="800000"/>
                </a:ln>
                <a:noFill/>
                <a:effectLst>
                  <a:outerShdw blurRad="25500" dist="23000" dir="7020000" algn="tl">
                    <a:srgbClr val="000000">
                      <a:alpha val="50000"/>
                    </a:srgbClr>
                  </a:outerShdw>
                </a:effectLst>
              </a:rPr>
              <a:t>DEL</a:t>
            </a:r>
          </a:p>
          <a:p>
            <a:pPr algn="ctr"/>
            <a:endParaRPr lang="es-ES" sz="2400" b="1" dirty="0" smtClean="0">
              <a:ln w="18000">
                <a:solidFill>
                  <a:schemeClr val="tx2">
                    <a:lumMod val="60000"/>
                    <a:lumOff val="40000"/>
                  </a:schemeClr>
                </a:solidFill>
                <a:prstDash val="solid"/>
                <a:miter lim="800000"/>
              </a:ln>
              <a:noFill/>
              <a:effectLst>
                <a:outerShdw blurRad="25500" dist="23000" dir="7020000" algn="tl">
                  <a:srgbClr val="000000">
                    <a:alpha val="50000"/>
                  </a:srgbClr>
                </a:outerShdw>
              </a:effectLst>
            </a:endParaRPr>
          </a:p>
          <a:p>
            <a:pPr algn="ctr"/>
            <a:endParaRPr lang="es-ES" sz="2400" b="1" cap="none" spc="0" dirty="0" smtClean="0">
              <a:ln w="18000">
                <a:solidFill>
                  <a:schemeClr val="tx2">
                    <a:lumMod val="60000"/>
                    <a:lumOff val="40000"/>
                  </a:schemeClr>
                </a:solidFill>
                <a:prstDash val="solid"/>
                <a:miter lim="800000"/>
              </a:ln>
              <a:noFill/>
              <a:effectLst>
                <a:outerShdw blurRad="25500" dist="23000" dir="7020000" algn="tl">
                  <a:srgbClr val="000000">
                    <a:alpha val="50000"/>
                  </a:srgbClr>
                </a:outerShdw>
              </a:effectLst>
            </a:endParaRPr>
          </a:p>
          <a:p>
            <a:pPr algn="ctr"/>
            <a:endParaRPr lang="es-E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es-E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PERÚ</a:t>
            </a: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8" name="7 Marcador de contenido" descr="retraimiento-glaciar-Peru.jpg"/>
          <p:cNvPicPr>
            <a:picLocks noGrp="1" noChangeAspect="1"/>
          </p:cNvPicPr>
          <p:nvPr>
            <p:ph idx="1"/>
          </p:nvPr>
        </p:nvPicPr>
        <p:blipFill>
          <a:blip r:embed="rId5"/>
          <a:stretch>
            <a:fillRect/>
          </a:stretch>
        </p:blipFill>
        <p:spPr>
          <a:xfrm>
            <a:off x="628712" y="3775339"/>
            <a:ext cx="8229600" cy="301124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1214414" y="0"/>
            <a:ext cx="6786610" cy="685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4 Imagen" descr="restauracion-racional.jpg"/>
          <p:cNvPicPr>
            <a:picLocks noChangeAspect="1"/>
          </p:cNvPicPr>
          <p:nvPr/>
        </p:nvPicPr>
        <p:blipFill>
          <a:blip r:embed="rId3"/>
          <a:stretch>
            <a:fillRect/>
          </a:stretch>
        </p:blipFill>
        <p:spPr>
          <a:xfrm>
            <a:off x="1078724" y="582354"/>
            <a:ext cx="7065176" cy="5847042"/>
          </a:xfrm>
          <a:prstGeom prst="rect">
            <a:avLst/>
          </a:prstGeom>
        </p:spPr>
      </p:pic>
      <p:sp>
        <p:nvSpPr>
          <p:cNvPr id="4" name="3 Elipse"/>
          <p:cNvSpPr/>
          <p:nvPr/>
        </p:nvSpPr>
        <p:spPr>
          <a:xfrm>
            <a:off x="6572264" y="2571744"/>
            <a:ext cx="157163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CuadroTexto"/>
          <p:cNvSpPr txBox="1"/>
          <p:nvPr/>
        </p:nvSpPr>
        <p:spPr>
          <a:xfrm>
            <a:off x="6215074" y="2714620"/>
            <a:ext cx="2286016" cy="1200329"/>
          </a:xfrm>
          <a:prstGeom prst="rect">
            <a:avLst/>
          </a:prstGeom>
          <a:noFill/>
        </p:spPr>
        <p:txBody>
          <a:bodyPr wrap="square" rtlCol="0">
            <a:spAutoFit/>
          </a:bodyPr>
          <a:lstStyle/>
          <a:p>
            <a:pPr algn="ctr"/>
            <a:r>
              <a:rPr lang="es-PE" b="1" dirty="0" smtClean="0">
                <a:solidFill>
                  <a:srgbClr val="FFC000"/>
                </a:solidFill>
              </a:rPr>
              <a:t>PROCESO </a:t>
            </a:r>
          </a:p>
          <a:p>
            <a:pPr algn="ctr"/>
            <a:r>
              <a:rPr lang="es-PE" b="1" dirty="0" smtClean="0">
                <a:solidFill>
                  <a:srgbClr val="FFC000"/>
                </a:solidFill>
              </a:rPr>
              <a:t>DE </a:t>
            </a:r>
          </a:p>
          <a:p>
            <a:pPr algn="ctr"/>
            <a:r>
              <a:rPr lang="es-PE" b="1" dirty="0" smtClean="0">
                <a:solidFill>
                  <a:srgbClr val="FFC000"/>
                </a:solidFill>
              </a:rPr>
              <a:t>RESTAURACIÓN</a:t>
            </a:r>
          </a:p>
          <a:p>
            <a:pPr algn="ctr"/>
            <a:r>
              <a:rPr lang="es-PE" b="1" dirty="0" smtClean="0">
                <a:solidFill>
                  <a:srgbClr val="FFC000"/>
                </a:solidFill>
              </a:rPr>
              <a:t>ECOLÓGICO</a:t>
            </a:r>
            <a:endParaRPr lang="es-PE" b="1" dirty="0">
              <a:solidFill>
                <a:srgbClr val="FFC000"/>
              </a:solidFill>
            </a:endParaRPr>
          </a:p>
        </p:txBody>
      </p:sp>
      <p:sp>
        <p:nvSpPr>
          <p:cNvPr id="8" name="7 Flecha curvada hacia arriba"/>
          <p:cNvSpPr/>
          <p:nvPr/>
        </p:nvSpPr>
        <p:spPr>
          <a:xfrm rot="14139219">
            <a:off x="6242304" y="19632"/>
            <a:ext cx="2703289" cy="20806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tx1"/>
              </a:solidFill>
            </a:endParaRPr>
          </a:p>
        </p:txBody>
      </p:sp>
      <p:pic>
        <p:nvPicPr>
          <p:cNvPr id="9" name="8 Imagen" descr="NHbE_200x200.jpg"/>
          <p:cNvPicPr>
            <a:picLocks noChangeAspect="1"/>
          </p:cNvPicPr>
          <p:nvPr/>
        </p:nvPicPr>
        <p:blipFill>
          <a:blip r:embed="rId4"/>
          <a:stretch>
            <a:fillRect/>
          </a:stretch>
        </p:blipFill>
        <p:spPr>
          <a:xfrm rot="20750555">
            <a:off x="61105" y="203990"/>
            <a:ext cx="2571736" cy="2571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90498"/>
            <a:ext cx="8229600" cy="1066800"/>
          </a:xfrm>
        </p:spPr>
        <p:txBody>
          <a:bodyPr>
            <a:normAutofit/>
          </a:bodyPr>
          <a:lstStyle/>
          <a:p>
            <a:r>
              <a:rPr lang="es-PE" dirty="0" smtClean="0">
                <a:solidFill>
                  <a:schemeClr val="accent5">
                    <a:lumMod val="75000"/>
                  </a:schemeClr>
                </a:solidFill>
              </a:rPr>
              <a:t>Modelo de Restauración Glaciar</a:t>
            </a:r>
            <a:endParaRPr lang="es-PE" dirty="0">
              <a:solidFill>
                <a:schemeClr val="accent5">
                  <a:lumMod val="75000"/>
                </a:schemeClr>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0" y="1617681"/>
            <a:ext cx="4458957" cy="449869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662475" y="1617681"/>
            <a:ext cx="4481525"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sana.jpg"/>
          <p:cNvPicPr>
            <a:picLocks noChangeAspect="1"/>
          </p:cNvPicPr>
          <p:nvPr/>
        </p:nvPicPr>
        <p:blipFill>
          <a:blip r:embed="rId3"/>
          <a:stretch>
            <a:fillRect/>
          </a:stretch>
        </p:blipFill>
        <p:spPr>
          <a:xfrm>
            <a:off x="0" y="603580"/>
            <a:ext cx="9144000" cy="6254420"/>
          </a:xfrm>
          <a:prstGeom prst="rect">
            <a:avLst/>
          </a:prstGeom>
        </p:spPr>
      </p:pic>
      <p:sp>
        <p:nvSpPr>
          <p:cNvPr id="2" name="1 Título"/>
          <p:cNvSpPr>
            <a:spLocks noGrp="1"/>
          </p:cNvSpPr>
          <p:nvPr>
            <p:ph type="title"/>
          </p:nvPr>
        </p:nvSpPr>
        <p:spPr>
          <a:xfrm>
            <a:off x="457200" y="214298"/>
            <a:ext cx="8229600" cy="1143000"/>
          </a:xfrm>
        </p:spPr>
        <p:txBody>
          <a:bodyPr>
            <a:normAutofit fontScale="90000"/>
          </a:bodyPr>
          <a:lstStyle/>
          <a:p>
            <a:r>
              <a:rPr lang="es-PE" dirty="0" smtClean="0">
                <a:solidFill>
                  <a:srgbClr val="0070C0"/>
                </a:solidFill>
              </a:rPr>
              <a:t>Programa: SANA</a:t>
            </a:r>
            <a:br>
              <a:rPr lang="es-PE" dirty="0" smtClean="0">
                <a:solidFill>
                  <a:srgbClr val="0070C0"/>
                </a:solidFill>
              </a:rPr>
            </a:br>
            <a:r>
              <a:rPr lang="es-PE" dirty="0" smtClean="0">
                <a:solidFill>
                  <a:srgbClr val="0070C0"/>
                </a:solidFill>
              </a:rPr>
              <a:t>Plan: Salvar APUS Nevados Andinos</a:t>
            </a:r>
            <a:endParaRPr lang="es-PE" dirty="0">
              <a:solidFill>
                <a:srgbClr val="0070C0"/>
              </a:solidFill>
            </a:endParaRPr>
          </a:p>
        </p:txBody>
      </p:sp>
      <p:cxnSp>
        <p:nvCxnSpPr>
          <p:cNvPr id="6" name="5 Conector recto de flecha"/>
          <p:cNvCxnSpPr/>
          <p:nvPr/>
        </p:nvCxnSpPr>
        <p:spPr>
          <a:xfrm>
            <a:off x="1142976" y="4572008"/>
            <a:ext cx="78581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1142976" y="1785926"/>
            <a:ext cx="85725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1214414" y="5572140"/>
            <a:ext cx="271464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flipH="1" flipV="1">
            <a:off x="2893207" y="1678769"/>
            <a:ext cx="857256"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rot="5400000">
            <a:off x="6751653" y="2749545"/>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5400000" flipH="1" flipV="1">
            <a:off x="7822826" y="3321446"/>
            <a:ext cx="7143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a:off x="7607321" y="4106867"/>
            <a:ext cx="714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rot="5400000">
            <a:off x="6786578" y="4786322"/>
            <a:ext cx="1000132" cy="8572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V="1">
            <a:off x="5572132" y="5715016"/>
            <a:ext cx="128588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3071802" y="4214818"/>
            <a:ext cx="85725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16200000" flipH="1">
            <a:off x="2893207" y="4964917"/>
            <a:ext cx="571504" cy="2143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69781658"/>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34574</TotalTime>
  <Words>3892</Words>
  <Application>Microsoft Office PowerPoint</Application>
  <PresentationFormat>Presentación en pantalla (4:3)</PresentationFormat>
  <Paragraphs>313</Paragraphs>
  <Slides>45</Slides>
  <Notes>34</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Urbano</vt:lpstr>
      <vt:lpstr>Mitigación Ecosistémica del Retraimiento Glaciar Andino-Perú Y aumento de la resiliencia social al calentamiento climático global</vt:lpstr>
      <vt:lpstr>    </vt:lpstr>
      <vt:lpstr>Objeto de la Presentación</vt:lpstr>
      <vt:lpstr>Diapositiva 4</vt:lpstr>
      <vt:lpstr>Contexto CC-2017 y Retroceso Glaciar </vt:lpstr>
      <vt:lpstr>Diapositiva 6</vt:lpstr>
      <vt:lpstr>Diapositiva 7</vt:lpstr>
      <vt:lpstr>Modelo de Restauración Glaciar</vt:lpstr>
      <vt:lpstr>Programa: SANA Plan: Salvar APUS Nevados Andinos</vt:lpstr>
      <vt:lpstr>SANA Programa Estratégico para la  Mitigación Glaciar Andina: requiere</vt:lpstr>
      <vt:lpstr>Beneficios: Servicios Eco-sistémicos conservados al adoptar la estrategia  </vt:lpstr>
      <vt:lpstr>Andenes, Pata Pata, Terrazas</vt:lpstr>
      <vt:lpstr>A. Andenes como Estrategia Adaptación Facilitan  MVCS/ MINAGRI/ MINCETUR/ Transporte </vt:lpstr>
      <vt:lpstr>Consulta previa   Qhapaq Ñan </vt:lpstr>
      <vt:lpstr>B. Instrumentación Local  Atmosférica Facilitan MINAM-PCM / Academia Universitaria / CTI</vt:lpstr>
      <vt:lpstr>Diapositiva 16</vt:lpstr>
      <vt:lpstr>C. Modelación Regional Atmosférica Facilita SENAMHI-OMM-IGP- U</vt:lpstr>
      <vt:lpstr>Diapositiva 18</vt:lpstr>
      <vt:lpstr>Diapositiva 19</vt:lpstr>
      <vt:lpstr>Diapositiva 20</vt:lpstr>
      <vt:lpstr>Diapositiva 21</vt:lpstr>
      <vt:lpstr>LLUVIAS EN LA CAPITAL</vt:lpstr>
      <vt:lpstr>o</vt:lpstr>
      <vt:lpstr>Localización de estudios de Sequía</vt:lpstr>
      <vt:lpstr>Mortalidad de arboles y Muerte del bosque </vt:lpstr>
      <vt:lpstr>Seis causas de alta confianza en Vulnerabilidad global de bosques</vt:lpstr>
      <vt:lpstr>Ecotonos estudios forestales                                                                                                              </vt:lpstr>
      <vt:lpstr>D. Operar Nubes Glaciares -e Inducir Nieve- Facilitan: Comunidades/Academia/MINAM</vt:lpstr>
      <vt:lpstr>b</vt:lpstr>
      <vt:lpstr>Agentes Catalíticos de Cristalización de agua a nevisca =&gt; Nieve.¨,|=*</vt:lpstr>
      <vt:lpstr>VANT – ANDINO Requisitos</vt:lpstr>
      <vt:lpstr>Diálogos Climáticos Democráticos?</vt:lpstr>
      <vt:lpstr>E. La Energía ME: Métrica Ecológica</vt:lpstr>
      <vt:lpstr>Acción Física y PMAN </vt:lpstr>
      <vt:lpstr>F. Financiamiento Ecológico al Ciudadano Facilita MEF / MINEM / MINAM / RREE</vt:lpstr>
      <vt:lpstr>Retos para Promover la   Economía Verde - Ecológica </vt:lpstr>
      <vt:lpstr>Transacción Ecológica con Ciudadanos A Facilita MEF / MINEM / MINAM / RREE</vt:lpstr>
      <vt:lpstr>AAA con ACC del MRV</vt:lpstr>
      <vt:lpstr>ACC en AAA</vt:lpstr>
      <vt:lpstr>Porque GTM Participaría y Apoyaría SANA:</vt:lpstr>
      <vt:lpstr>Rol de la Sociedad Civil</vt:lpstr>
      <vt:lpstr>Aporte de la Academia</vt:lpstr>
      <vt:lpstr> Desarrollar 1 Portafolio de Proyectos para Fondos A. M.  del Clima   Requiere  X  Trabajo Inter- Institucional en Talleres  </vt:lpstr>
      <vt:lpstr>Conclusiones</vt:lpstr>
      <vt:lpstr>Gracias por su WATA</vt:lpstr>
    </vt:vector>
  </TitlesOfParts>
  <Company>Laptop Store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Portafolio SANA Para  la Cooperación Internacional</dc:title>
  <dc:creator>User</dc:creator>
  <cp:lastModifiedBy>User</cp:lastModifiedBy>
  <cp:revision>182</cp:revision>
  <dcterms:created xsi:type="dcterms:W3CDTF">2016-06-26T00:21:03Z</dcterms:created>
  <dcterms:modified xsi:type="dcterms:W3CDTF">2017-04-10T14:27:56Z</dcterms:modified>
</cp:coreProperties>
</file>